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heme/themeOverride1.xml" ContentType="application/vnd.openxmlformats-officedocument.themeOverride+xml"/>
  <Override PartName="/ppt/notesSlides/notesSlide15.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8" r:id="rId1"/>
  </p:sldMasterIdLst>
  <p:notesMasterIdLst>
    <p:notesMasterId r:id="rId20"/>
  </p:notesMasterIdLst>
  <p:handoutMasterIdLst>
    <p:handoutMasterId r:id="rId21"/>
  </p:handoutMasterIdLst>
  <p:sldIdLst>
    <p:sldId id="350" r:id="rId2"/>
    <p:sldId id="349" r:id="rId3"/>
    <p:sldId id="317" r:id="rId4"/>
    <p:sldId id="327" r:id="rId5"/>
    <p:sldId id="359" r:id="rId6"/>
    <p:sldId id="258" r:id="rId7"/>
    <p:sldId id="353" r:id="rId8"/>
    <p:sldId id="356" r:id="rId9"/>
    <p:sldId id="357" r:id="rId10"/>
    <p:sldId id="358" r:id="rId11"/>
    <p:sldId id="311" r:id="rId12"/>
    <p:sldId id="313" r:id="rId13"/>
    <p:sldId id="265" r:id="rId14"/>
    <p:sldId id="345" r:id="rId15"/>
    <p:sldId id="284" r:id="rId16"/>
    <p:sldId id="325" r:id="rId17"/>
    <p:sldId id="361" r:id="rId18"/>
    <p:sldId id="360" r:id="rId19"/>
  </p:sldIdLst>
  <p:sldSz cx="9144000" cy="6858000" type="letter"/>
  <p:notesSz cx="7302500" cy="9588500"/>
  <p:defaultTextStyle>
    <a:defPPr>
      <a:defRPr lang="en-US"/>
    </a:defPPr>
    <a:lvl1pPr algn="l" rtl="0" eaLnBrk="0" fontAlgn="base" hangingPunct="0">
      <a:spcBef>
        <a:spcPct val="0"/>
      </a:spcBef>
      <a:spcAft>
        <a:spcPct val="0"/>
      </a:spcAft>
      <a:defRPr sz="1600" kern="1200">
        <a:solidFill>
          <a:schemeClr val="tx1"/>
        </a:solidFill>
        <a:latin typeface="Arial" charset="0"/>
        <a:ea typeface="+mn-ea"/>
        <a:cs typeface="+mn-cs"/>
      </a:defRPr>
    </a:lvl1pPr>
    <a:lvl2pPr marL="457182" algn="l" rtl="0" eaLnBrk="0" fontAlgn="base" hangingPunct="0">
      <a:spcBef>
        <a:spcPct val="0"/>
      </a:spcBef>
      <a:spcAft>
        <a:spcPct val="0"/>
      </a:spcAft>
      <a:defRPr sz="1600" kern="1200">
        <a:solidFill>
          <a:schemeClr val="tx1"/>
        </a:solidFill>
        <a:latin typeface="Arial" charset="0"/>
        <a:ea typeface="+mn-ea"/>
        <a:cs typeface="+mn-cs"/>
      </a:defRPr>
    </a:lvl2pPr>
    <a:lvl3pPr marL="914364" algn="l" rtl="0" eaLnBrk="0" fontAlgn="base" hangingPunct="0">
      <a:spcBef>
        <a:spcPct val="0"/>
      </a:spcBef>
      <a:spcAft>
        <a:spcPct val="0"/>
      </a:spcAft>
      <a:defRPr sz="1600" kern="1200">
        <a:solidFill>
          <a:schemeClr val="tx1"/>
        </a:solidFill>
        <a:latin typeface="Arial" charset="0"/>
        <a:ea typeface="+mn-ea"/>
        <a:cs typeface="+mn-cs"/>
      </a:defRPr>
    </a:lvl3pPr>
    <a:lvl4pPr marL="1371546" algn="l" rtl="0" eaLnBrk="0" fontAlgn="base" hangingPunct="0">
      <a:spcBef>
        <a:spcPct val="0"/>
      </a:spcBef>
      <a:spcAft>
        <a:spcPct val="0"/>
      </a:spcAft>
      <a:defRPr sz="1600" kern="1200">
        <a:solidFill>
          <a:schemeClr val="tx1"/>
        </a:solidFill>
        <a:latin typeface="Arial" charset="0"/>
        <a:ea typeface="+mn-ea"/>
        <a:cs typeface="+mn-cs"/>
      </a:defRPr>
    </a:lvl4pPr>
    <a:lvl5pPr marL="1828728" algn="l" rtl="0" eaLnBrk="0" fontAlgn="base" hangingPunct="0">
      <a:spcBef>
        <a:spcPct val="0"/>
      </a:spcBef>
      <a:spcAft>
        <a:spcPct val="0"/>
      </a:spcAft>
      <a:defRPr sz="1600" kern="1200">
        <a:solidFill>
          <a:schemeClr val="tx1"/>
        </a:solidFill>
        <a:latin typeface="Arial" charset="0"/>
        <a:ea typeface="+mn-ea"/>
        <a:cs typeface="+mn-cs"/>
      </a:defRPr>
    </a:lvl5pPr>
    <a:lvl6pPr marL="2285910" algn="l" defTabSz="914364" rtl="0" eaLnBrk="1" latinLnBrk="0" hangingPunct="1">
      <a:defRPr sz="1600" kern="1200">
        <a:solidFill>
          <a:schemeClr val="tx1"/>
        </a:solidFill>
        <a:latin typeface="Arial" charset="0"/>
        <a:ea typeface="+mn-ea"/>
        <a:cs typeface="+mn-cs"/>
      </a:defRPr>
    </a:lvl6pPr>
    <a:lvl7pPr marL="2743092" algn="l" defTabSz="914364" rtl="0" eaLnBrk="1" latinLnBrk="0" hangingPunct="1">
      <a:defRPr sz="1600" kern="1200">
        <a:solidFill>
          <a:schemeClr val="tx1"/>
        </a:solidFill>
        <a:latin typeface="Arial" charset="0"/>
        <a:ea typeface="+mn-ea"/>
        <a:cs typeface="+mn-cs"/>
      </a:defRPr>
    </a:lvl7pPr>
    <a:lvl8pPr marL="3200274" algn="l" defTabSz="914364" rtl="0" eaLnBrk="1" latinLnBrk="0" hangingPunct="1">
      <a:defRPr sz="1600" kern="1200">
        <a:solidFill>
          <a:schemeClr val="tx1"/>
        </a:solidFill>
        <a:latin typeface="Arial" charset="0"/>
        <a:ea typeface="+mn-ea"/>
        <a:cs typeface="+mn-cs"/>
      </a:defRPr>
    </a:lvl8pPr>
    <a:lvl9pPr marL="3657456" algn="l" defTabSz="914364" rtl="0" eaLnBrk="1" latinLnBrk="0" hangingPunct="1">
      <a:defRPr sz="16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p:present/>
    <p:sldAll/>
    <p:penClr>
      <a:srgbClr val="FF0000"/>
    </p:penClr>
  </p:showPr>
  <p:clrMru>
    <a:srgbClr val="7B54C0"/>
    <a:srgbClr val="DC7A81"/>
    <a:srgbClr val="FFCC00"/>
    <a:srgbClr val="085472"/>
    <a:srgbClr val="FF0000"/>
    <a:srgbClr val="FFCC99"/>
    <a:srgbClr val="FFFF00"/>
    <a:srgbClr val="FFFF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34587" autoAdjust="0"/>
    <p:restoredTop sz="81408" autoAdjust="0"/>
  </p:normalViewPr>
  <p:slideViewPr>
    <p:cSldViewPr showGuides="1">
      <p:cViewPr varScale="1">
        <p:scale>
          <a:sx n="81" d="100"/>
          <a:sy n="81" d="100"/>
        </p:scale>
        <p:origin x="-534" y="-84"/>
      </p:cViewPr>
      <p:guideLst>
        <p:guide orient="horz" pos="720"/>
        <p:guide pos="28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94" d="100"/>
          <a:sy n="94" d="100"/>
        </p:scale>
        <p:origin x="-3522" y="-108"/>
      </p:cViewPr>
      <p:guideLst>
        <p:guide orient="horz" pos="3020"/>
        <p:guide pos="230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626" name="Rectangle 2"/>
          <p:cNvSpPr>
            <a:spLocks noGrp="1" noChangeArrowheads="1"/>
          </p:cNvSpPr>
          <p:nvPr>
            <p:ph type="hdr" sz="quarter"/>
          </p:nvPr>
        </p:nvSpPr>
        <p:spPr bwMode="auto">
          <a:xfrm>
            <a:off x="0" y="0"/>
            <a:ext cx="3163888" cy="479425"/>
          </a:xfrm>
          <a:prstGeom prst="rect">
            <a:avLst/>
          </a:prstGeom>
          <a:noFill/>
          <a:ln w="9525">
            <a:noFill/>
            <a:miter lim="800000"/>
            <a:headEnd/>
            <a:tailEnd/>
          </a:ln>
          <a:effectLst/>
        </p:spPr>
        <p:txBody>
          <a:bodyPr vert="horz" wrap="square" lIns="94873" tIns="47437" rIns="94873" bIns="47437" numCol="1" anchor="t" anchorCtr="0" compatLnSpc="1">
            <a:prstTxWarp prst="textNoShape">
              <a:avLst/>
            </a:prstTxWarp>
          </a:bodyPr>
          <a:lstStyle>
            <a:lvl1pPr defTabSz="950913">
              <a:defRPr sz="1200"/>
            </a:lvl1pPr>
          </a:lstStyle>
          <a:p>
            <a:endParaRPr lang="en-US"/>
          </a:p>
        </p:txBody>
      </p:sp>
      <p:sp>
        <p:nvSpPr>
          <p:cNvPr id="26627" name="Rectangle 3"/>
          <p:cNvSpPr>
            <a:spLocks noGrp="1" noChangeArrowheads="1"/>
          </p:cNvSpPr>
          <p:nvPr>
            <p:ph type="dt" sz="quarter" idx="1"/>
          </p:nvPr>
        </p:nvSpPr>
        <p:spPr bwMode="auto">
          <a:xfrm>
            <a:off x="4138613" y="0"/>
            <a:ext cx="3163887" cy="479425"/>
          </a:xfrm>
          <a:prstGeom prst="rect">
            <a:avLst/>
          </a:prstGeom>
          <a:noFill/>
          <a:ln w="9525">
            <a:noFill/>
            <a:miter lim="800000"/>
            <a:headEnd/>
            <a:tailEnd/>
          </a:ln>
          <a:effectLst/>
        </p:spPr>
        <p:txBody>
          <a:bodyPr vert="horz" wrap="square" lIns="94873" tIns="47437" rIns="94873" bIns="47437" numCol="1" anchor="t" anchorCtr="0" compatLnSpc="1">
            <a:prstTxWarp prst="textNoShape">
              <a:avLst/>
            </a:prstTxWarp>
          </a:bodyPr>
          <a:lstStyle>
            <a:lvl1pPr algn="r" defTabSz="950913">
              <a:defRPr sz="1200"/>
            </a:lvl1pPr>
          </a:lstStyle>
          <a:p>
            <a:endParaRPr lang="en-US"/>
          </a:p>
        </p:txBody>
      </p:sp>
      <p:sp>
        <p:nvSpPr>
          <p:cNvPr id="26629" name="Rectangle 5"/>
          <p:cNvSpPr>
            <a:spLocks noGrp="1" noChangeArrowheads="1"/>
          </p:cNvSpPr>
          <p:nvPr>
            <p:ph type="sldNum" sz="quarter" idx="3"/>
          </p:nvPr>
        </p:nvSpPr>
        <p:spPr bwMode="auto">
          <a:xfrm>
            <a:off x="4138613" y="9109075"/>
            <a:ext cx="3163887" cy="479425"/>
          </a:xfrm>
          <a:prstGeom prst="rect">
            <a:avLst/>
          </a:prstGeom>
          <a:noFill/>
          <a:ln w="9525">
            <a:noFill/>
            <a:miter lim="800000"/>
            <a:headEnd/>
            <a:tailEnd/>
          </a:ln>
          <a:effectLst/>
        </p:spPr>
        <p:txBody>
          <a:bodyPr vert="horz" wrap="square" lIns="94873" tIns="47437" rIns="94873" bIns="47437" numCol="1" anchor="b" anchorCtr="0" compatLnSpc="1">
            <a:prstTxWarp prst="textNoShape">
              <a:avLst/>
            </a:prstTxWarp>
          </a:bodyPr>
          <a:lstStyle>
            <a:lvl1pPr algn="r" defTabSz="950913">
              <a:defRPr sz="1200"/>
            </a:lvl1pPr>
          </a:lstStyle>
          <a:p>
            <a:fld id="{D159AF85-B180-4AB5-A677-9154A91C83B0}" type="slidenum">
              <a:rPr lang="en-US"/>
              <a:pPr/>
              <a:t>‹Nr.›</a:t>
            </a:fld>
            <a:endParaRPr lang="en-US"/>
          </a:p>
        </p:txBody>
      </p:sp>
      <p:sp>
        <p:nvSpPr>
          <p:cNvPr id="26630" name="Rectangle 6"/>
          <p:cNvSpPr>
            <a:spLocks noChangeArrowheads="1"/>
          </p:cNvSpPr>
          <p:nvPr/>
        </p:nvSpPr>
        <p:spPr bwMode="auto">
          <a:xfrm>
            <a:off x="73025" y="9283700"/>
            <a:ext cx="4195763" cy="219075"/>
          </a:xfrm>
          <a:prstGeom prst="rect">
            <a:avLst/>
          </a:prstGeom>
          <a:noFill/>
          <a:ln w="9525">
            <a:noFill/>
            <a:miter lim="800000"/>
            <a:headEnd/>
            <a:tailEnd/>
          </a:ln>
          <a:effectLst/>
        </p:spPr>
        <p:txBody>
          <a:bodyPr lIns="79579" tIns="39788" rIns="79579" bIns="39788">
            <a:spAutoFit/>
          </a:bodyPr>
          <a:lstStyle/>
          <a:p>
            <a:pPr defTabSz="790575"/>
            <a:r>
              <a:rPr lang="en-US" sz="900"/>
              <a:t>© 2007 Synopsys, Inc. (Name) </a:t>
            </a:r>
          </a:p>
        </p:txBody>
      </p:sp>
      <p:sp>
        <p:nvSpPr>
          <p:cNvPr id="26631" name="Rectangle 7"/>
          <p:cNvSpPr>
            <a:spLocks noChangeArrowheads="1"/>
          </p:cNvSpPr>
          <p:nvPr/>
        </p:nvSpPr>
        <p:spPr bwMode="auto">
          <a:xfrm>
            <a:off x="80963" y="9124950"/>
            <a:ext cx="3122612" cy="220663"/>
          </a:xfrm>
          <a:prstGeom prst="rect">
            <a:avLst/>
          </a:prstGeom>
          <a:noFill/>
          <a:ln w="9525">
            <a:noFill/>
            <a:miter lim="800000"/>
            <a:headEnd type="none" w="sm" len="sm"/>
            <a:tailEnd type="none" w="sm" len="sm"/>
          </a:ln>
          <a:effectLst/>
        </p:spPr>
        <p:txBody>
          <a:bodyPr lIns="79579" tIns="39788" rIns="79579" bIns="39788">
            <a:spAutoFit/>
          </a:bodyPr>
          <a:lstStyle/>
          <a:p>
            <a:pPr defTabSz="950913"/>
            <a:endParaRPr lang="en-US" sz="90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Rectangle 2"/>
          <p:cNvSpPr>
            <a:spLocks noGrp="1" noChangeArrowheads="1"/>
          </p:cNvSpPr>
          <p:nvPr>
            <p:ph type="hdr" sz="quarter"/>
          </p:nvPr>
        </p:nvSpPr>
        <p:spPr bwMode="auto">
          <a:xfrm>
            <a:off x="0" y="0"/>
            <a:ext cx="3163888" cy="479425"/>
          </a:xfrm>
          <a:prstGeom prst="rect">
            <a:avLst/>
          </a:prstGeom>
          <a:noFill/>
          <a:ln w="9525">
            <a:noFill/>
            <a:miter lim="800000"/>
            <a:headEnd/>
            <a:tailEnd/>
          </a:ln>
          <a:effectLst/>
        </p:spPr>
        <p:txBody>
          <a:bodyPr vert="horz" wrap="square" lIns="94873" tIns="47437" rIns="94873" bIns="47437" numCol="1" anchor="t" anchorCtr="0" compatLnSpc="1">
            <a:prstTxWarp prst="textNoShape">
              <a:avLst/>
            </a:prstTxWarp>
          </a:bodyPr>
          <a:lstStyle>
            <a:lvl1pPr defTabSz="950913">
              <a:defRPr sz="1200"/>
            </a:lvl1pPr>
          </a:lstStyle>
          <a:p>
            <a:endParaRPr lang="en-US"/>
          </a:p>
        </p:txBody>
      </p:sp>
      <p:sp>
        <p:nvSpPr>
          <p:cNvPr id="30723" name="Rectangle 3"/>
          <p:cNvSpPr>
            <a:spLocks noGrp="1" noChangeArrowheads="1"/>
          </p:cNvSpPr>
          <p:nvPr>
            <p:ph type="dt" idx="1"/>
          </p:nvPr>
        </p:nvSpPr>
        <p:spPr bwMode="auto">
          <a:xfrm>
            <a:off x="4138613" y="0"/>
            <a:ext cx="3163887" cy="479425"/>
          </a:xfrm>
          <a:prstGeom prst="rect">
            <a:avLst/>
          </a:prstGeom>
          <a:noFill/>
          <a:ln w="9525">
            <a:noFill/>
            <a:miter lim="800000"/>
            <a:headEnd/>
            <a:tailEnd/>
          </a:ln>
          <a:effectLst/>
        </p:spPr>
        <p:txBody>
          <a:bodyPr vert="horz" wrap="square" lIns="94873" tIns="47437" rIns="94873" bIns="47437" numCol="1" anchor="t" anchorCtr="0" compatLnSpc="1">
            <a:prstTxWarp prst="textNoShape">
              <a:avLst/>
            </a:prstTxWarp>
          </a:bodyPr>
          <a:lstStyle>
            <a:lvl1pPr algn="r" defTabSz="950913">
              <a:defRPr sz="1200"/>
            </a:lvl1pPr>
          </a:lstStyle>
          <a:p>
            <a:endParaRPr lang="en-US"/>
          </a:p>
        </p:txBody>
      </p:sp>
      <p:sp>
        <p:nvSpPr>
          <p:cNvPr id="30724" name="Rectangle 4"/>
          <p:cNvSpPr>
            <a:spLocks noGrp="1" noRot="1" noChangeAspect="1" noChangeArrowheads="1" noTextEdit="1"/>
          </p:cNvSpPr>
          <p:nvPr>
            <p:ph type="sldImg" idx="2"/>
          </p:nvPr>
        </p:nvSpPr>
        <p:spPr bwMode="auto">
          <a:xfrm>
            <a:off x="1255713" y="719138"/>
            <a:ext cx="4794250" cy="3595687"/>
          </a:xfrm>
          <a:prstGeom prst="rect">
            <a:avLst/>
          </a:prstGeom>
          <a:noFill/>
          <a:ln w="9525">
            <a:solidFill>
              <a:srgbClr val="000000"/>
            </a:solidFill>
            <a:miter lim="800000"/>
            <a:headEnd/>
            <a:tailEnd/>
          </a:ln>
          <a:effectLst/>
        </p:spPr>
      </p:sp>
      <p:sp>
        <p:nvSpPr>
          <p:cNvPr id="30725" name="Rectangle 5"/>
          <p:cNvSpPr>
            <a:spLocks noGrp="1" noChangeArrowheads="1"/>
          </p:cNvSpPr>
          <p:nvPr>
            <p:ph type="body" sz="quarter" idx="3"/>
          </p:nvPr>
        </p:nvSpPr>
        <p:spPr bwMode="auto">
          <a:xfrm>
            <a:off x="973138" y="4552950"/>
            <a:ext cx="5351462" cy="4318000"/>
          </a:xfrm>
          <a:prstGeom prst="rect">
            <a:avLst/>
          </a:prstGeom>
          <a:noFill/>
          <a:ln w="9525">
            <a:noFill/>
            <a:miter lim="800000"/>
            <a:headEnd/>
            <a:tailEnd/>
          </a:ln>
          <a:effectLst/>
        </p:spPr>
        <p:txBody>
          <a:bodyPr vert="horz" wrap="square" lIns="94680" tIns="47340" rIns="94680" bIns="473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0727" name="Rectangle 7"/>
          <p:cNvSpPr>
            <a:spLocks noGrp="1" noChangeArrowheads="1"/>
          </p:cNvSpPr>
          <p:nvPr>
            <p:ph type="sldNum" sz="quarter" idx="5"/>
          </p:nvPr>
        </p:nvSpPr>
        <p:spPr bwMode="auto">
          <a:xfrm>
            <a:off x="4138613" y="9109075"/>
            <a:ext cx="3163887" cy="479425"/>
          </a:xfrm>
          <a:prstGeom prst="rect">
            <a:avLst/>
          </a:prstGeom>
          <a:noFill/>
          <a:ln w="9525">
            <a:noFill/>
            <a:miter lim="800000"/>
            <a:headEnd/>
            <a:tailEnd/>
          </a:ln>
          <a:effectLst/>
        </p:spPr>
        <p:txBody>
          <a:bodyPr vert="horz" wrap="square" lIns="94873" tIns="47437" rIns="94873" bIns="47437" numCol="1" anchor="b" anchorCtr="0" compatLnSpc="1">
            <a:prstTxWarp prst="textNoShape">
              <a:avLst/>
            </a:prstTxWarp>
          </a:bodyPr>
          <a:lstStyle>
            <a:lvl1pPr algn="r" defTabSz="950913">
              <a:defRPr sz="1200"/>
            </a:lvl1pPr>
          </a:lstStyle>
          <a:p>
            <a:fld id="{BD6A2836-A384-46D5-B622-715E9ADC730F}" type="slidenum">
              <a:rPr lang="en-US"/>
              <a:pPr/>
              <a:t>‹Nr.›</a:t>
            </a:fld>
            <a:endParaRPr lang="en-US"/>
          </a:p>
        </p:txBody>
      </p:sp>
      <p:sp>
        <p:nvSpPr>
          <p:cNvPr id="30728" name="Rectangle 8"/>
          <p:cNvSpPr>
            <a:spLocks noChangeArrowheads="1"/>
          </p:cNvSpPr>
          <p:nvPr/>
        </p:nvSpPr>
        <p:spPr bwMode="auto">
          <a:xfrm>
            <a:off x="73025" y="9283700"/>
            <a:ext cx="4195763" cy="219075"/>
          </a:xfrm>
          <a:prstGeom prst="rect">
            <a:avLst/>
          </a:prstGeom>
          <a:noFill/>
          <a:ln w="9525">
            <a:noFill/>
            <a:miter lim="800000"/>
            <a:headEnd/>
            <a:tailEnd/>
          </a:ln>
          <a:effectLst/>
        </p:spPr>
        <p:txBody>
          <a:bodyPr lIns="79579" tIns="39788" rIns="79579" bIns="39788">
            <a:spAutoFit/>
          </a:bodyPr>
          <a:lstStyle/>
          <a:p>
            <a:pPr defTabSz="790575"/>
            <a:r>
              <a:rPr lang="en-US" sz="900"/>
              <a:t>© 2007 Synopsys, Inc. (Name) </a:t>
            </a:r>
          </a:p>
        </p:txBody>
      </p:sp>
      <p:sp>
        <p:nvSpPr>
          <p:cNvPr id="30729" name="Rectangle 9"/>
          <p:cNvSpPr>
            <a:spLocks noChangeArrowheads="1"/>
          </p:cNvSpPr>
          <p:nvPr/>
        </p:nvSpPr>
        <p:spPr bwMode="auto">
          <a:xfrm>
            <a:off x="80963" y="9124950"/>
            <a:ext cx="3122612" cy="220663"/>
          </a:xfrm>
          <a:prstGeom prst="rect">
            <a:avLst/>
          </a:prstGeom>
          <a:noFill/>
          <a:ln w="9525">
            <a:noFill/>
            <a:miter lim="800000"/>
            <a:headEnd type="none" w="sm" len="sm"/>
            <a:tailEnd type="none" w="sm" len="sm"/>
          </a:ln>
          <a:effectLst/>
        </p:spPr>
        <p:txBody>
          <a:bodyPr lIns="79579" tIns="39788" rIns="79579" bIns="39788">
            <a:spAutoFit/>
          </a:bodyPr>
          <a:lstStyle/>
          <a:p>
            <a:pPr defTabSz="950913"/>
            <a:endParaRPr lang="en-US" sz="900"/>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Times New Roman" pitchFamily="18" charset="0"/>
        <a:ea typeface="+mn-ea"/>
        <a:cs typeface="Arial" charset="0"/>
      </a:defRPr>
    </a:lvl1pPr>
    <a:lvl2pPr marL="457182" algn="l" rtl="0" fontAlgn="base">
      <a:spcBef>
        <a:spcPct val="30000"/>
      </a:spcBef>
      <a:spcAft>
        <a:spcPct val="0"/>
      </a:spcAft>
      <a:defRPr sz="1200" kern="1200">
        <a:solidFill>
          <a:schemeClr val="tx1"/>
        </a:solidFill>
        <a:latin typeface="Times New Roman" pitchFamily="18" charset="0"/>
        <a:ea typeface="+mn-ea"/>
        <a:cs typeface="Arial" charset="0"/>
      </a:defRPr>
    </a:lvl2pPr>
    <a:lvl3pPr marL="914364" algn="l" rtl="0" fontAlgn="base">
      <a:spcBef>
        <a:spcPct val="30000"/>
      </a:spcBef>
      <a:spcAft>
        <a:spcPct val="0"/>
      </a:spcAft>
      <a:defRPr sz="1200" kern="1200">
        <a:solidFill>
          <a:schemeClr val="tx1"/>
        </a:solidFill>
        <a:latin typeface="Times New Roman" pitchFamily="18" charset="0"/>
        <a:ea typeface="+mn-ea"/>
        <a:cs typeface="Arial" charset="0"/>
      </a:defRPr>
    </a:lvl3pPr>
    <a:lvl4pPr marL="1371546" algn="l" rtl="0" fontAlgn="base">
      <a:spcBef>
        <a:spcPct val="30000"/>
      </a:spcBef>
      <a:spcAft>
        <a:spcPct val="0"/>
      </a:spcAft>
      <a:defRPr sz="1200" kern="1200">
        <a:solidFill>
          <a:schemeClr val="tx1"/>
        </a:solidFill>
        <a:latin typeface="Times New Roman" pitchFamily="18" charset="0"/>
        <a:ea typeface="+mn-ea"/>
        <a:cs typeface="Arial" charset="0"/>
      </a:defRPr>
    </a:lvl4pPr>
    <a:lvl5pPr marL="1828728" algn="l" rtl="0" fontAlgn="base">
      <a:spcBef>
        <a:spcPct val="30000"/>
      </a:spcBef>
      <a:spcAft>
        <a:spcPct val="0"/>
      </a:spcAft>
      <a:defRPr sz="1200" kern="1200">
        <a:solidFill>
          <a:schemeClr val="tx1"/>
        </a:solidFill>
        <a:latin typeface="Times New Roman" pitchFamily="18" charset="0"/>
        <a:ea typeface="+mn-ea"/>
        <a:cs typeface="Arial" charset="0"/>
      </a:defRPr>
    </a:lvl5pPr>
    <a:lvl6pPr marL="2285910" algn="l" defTabSz="914364" rtl="0" eaLnBrk="1" latinLnBrk="0" hangingPunct="1">
      <a:defRPr sz="1200" kern="1200">
        <a:solidFill>
          <a:schemeClr val="tx1"/>
        </a:solidFill>
        <a:latin typeface="+mn-lt"/>
        <a:ea typeface="+mn-ea"/>
        <a:cs typeface="+mn-cs"/>
      </a:defRPr>
    </a:lvl6pPr>
    <a:lvl7pPr marL="2743092" algn="l" defTabSz="914364" rtl="0" eaLnBrk="1" latinLnBrk="0" hangingPunct="1">
      <a:defRPr sz="1200" kern="1200">
        <a:solidFill>
          <a:schemeClr val="tx1"/>
        </a:solidFill>
        <a:latin typeface="+mn-lt"/>
        <a:ea typeface="+mn-ea"/>
        <a:cs typeface="+mn-cs"/>
      </a:defRPr>
    </a:lvl7pPr>
    <a:lvl8pPr marL="3200274" algn="l" defTabSz="914364" rtl="0" eaLnBrk="1" latinLnBrk="0" hangingPunct="1">
      <a:defRPr sz="1200" kern="1200">
        <a:solidFill>
          <a:schemeClr val="tx1"/>
        </a:solidFill>
        <a:latin typeface="+mn-lt"/>
        <a:ea typeface="+mn-ea"/>
        <a:cs typeface="+mn-cs"/>
      </a:defRPr>
    </a:lvl8pPr>
    <a:lvl9pPr marL="3657456" algn="l" defTabSz="914364"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03D08B17-F6A8-45B7-B005-19C3652236ED}" type="slidenum">
              <a:rPr lang="en-GB"/>
              <a:pPr/>
              <a:t>1</a:t>
            </a:fld>
            <a:endParaRPr lang="en-GB" dirty="0"/>
          </a:p>
        </p:txBody>
      </p:sp>
      <p:sp>
        <p:nvSpPr>
          <p:cNvPr id="46081" name="Rectangle 1"/>
          <p:cNvSpPr txBox="1">
            <a:spLocks noGrp="1" noRot="1" noChangeAspect="1" noChangeArrowheads="1"/>
          </p:cNvSpPr>
          <p:nvPr>
            <p:ph type="sldImg"/>
          </p:nvPr>
        </p:nvSpPr>
        <p:spPr bwMode="auto">
          <a:xfrm>
            <a:off x="1273175" y="733425"/>
            <a:ext cx="4802188" cy="3600450"/>
          </a:xfrm>
          <a:prstGeom prst="rect">
            <a:avLst/>
          </a:prstGeom>
          <a:solidFill>
            <a:srgbClr val="FFFFFF"/>
          </a:solidFill>
          <a:ln>
            <a:solidFill>
              <a:srgbClr val="000000"/>
            </a:solidFill>
            <a:miter lim="800000"/>
            <a:headEnd/>
            <a:tailEnd/>
          </a:ln>
        </p:spPr>
      </p:sp>
      <p:sp>
        <p:nvSpPr>
          <p:cNvPr id="46082" name="Rectangle 2"/>
          <p:cNvSpPr txBox="1">
            <a:spLocks noGrp="1" noChangeArrowheads="1"/>
          </p:cNvSpPr>
          <p:nvPr>
            <p:ph type="body" idx="1"/>
          </p:nvPr>
        </p:nvSpPr>
        <p:spPr bwMode="auto">
          <a:xfrm>
            <a:off x="979664" y="4554538"/>
            <a:ext cx="5388966" cy="4335670"/>
          </a:xfrm>
          <a:prstGeom prst="rect">
            <a:avLst/>
          </a:prstGeom>
          <a:noFill/>
          <a:ln>
            <a:round/>
            <a:headEnd/>
            <a:tailEnd/>
          </a:ln>
        </p:spPr>
        <p:txBody>
          <a:bodyPr wrap="none" anchor="ctr"/>
          <a:lstStyle/>
          <a:p>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a:spLocks noGrp="1" noChangeArrowheads="1"/>
          </p:cNvSpPr>
          <p:nvPr>
            <p:ph type="sldNum" sz="quarter" idx="5"/>
          </p:nvPr>
        </p:nvSpPr>
        <p:spPr>
          <a:ln/>
        </p:spPr>
        <p:txBody>
          <a:bodyPr/>
          <a:lstStyle/>
          <a:p>
            <a:fld id="{6BFC95BD-71DF-4266-87F7-8E52BB360585}" type="slidenum">
              <a:rPr lang="en-US"/>
              <a:pPr/>
              <a:t>12</a:t>
            </a:fld>
            <a:endParaRPr lang="en-US"/>
          </a:p>
        </p:txBody>
      </p:sp>
      <p:sp>
        <p:nvSpPr>
          <p:cNvPr id="1301506" name="Rectangle 2"/>
          <p:cNvSpPr>
            <a:spLocks noGrp="1" noRot="1" noChangeAspect="1" noChangeArrowheads="1" noTextEdit="1"/>
          </p:cNvSpPr>
          <p:nvPr>
            <p:ph type="sldImg"/>
          </p:nvPr>
        </p:nvSpPr>
        <p:spPr>
          <a:xfrm>
            <a:off x="1255713" y="719138"/>
            <a:ext cx="4794250" cy="3595687"/>
          </a:xfrm>
          <a:ln/>
        </p:spPr>
      </p:sp>
      <p:sp>
        <p:nvSpPr>
          <p:cNvPr id="13015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a:spLocks noGrp="1" noChangeArrowheads="1"/>
          </p:cNvSpPr>
          <p:nvPr>
            <p:ph type="sldNum" sz="quarter" idx="5"/>
          </p:nvPr>
        </p:nvSpPr>
        <p:spPr>
          <a:ln/>
        </p:spPr>
        <p:txBody>
          <a:bodyPr/>
          <a:lstStyle/>
          <a:p>
            <a:fld id="{2A80FB05-00FC-4ED9-AD2B-70C9E6ABF9C9}" type="slidenum">
              <a:rPr lang="en-US"/>
              <a:pPr/>
              <a:t>13</a:t>
            </a:fld>
            <a:endParaRPr lang="en-US"/>
          </a:p>
        </p:txBody>
      </p:sp>
      <p:sp>
        <p:nvSpPr>
          <p:cNvPr id="1202178" name="Rectangle 2"/>
          <p:cNvSpPr>
            <a:spLocks noGrp="1" noRot="1" noChangeAspect="1" noChangeArrowheads="1" noTextEdit="1"/>
          </p:cNvSpPr>
          <p:nvPr>
            <p:ph type="sldImg"/>
          </p:nvPr>
        </p:nvSpPr>
        <p:spPr>
          <a:xfrm>
            <a:off x="1255713" y="715963"/>
            <a:ext cx="4794250" cy="3595687"/>
          </a:xfrm>
          <a:ln/>
        </p:spPr>
      </p:sp>
      <p:sp>
        <p:nvSpPr>
          <p:cNvPr id="1202179" name="Rectangle 3"/>
          <p:cNvSpPr>
            <a:spLocks noGrp="1" noChangeArrowheads="1"/>
          </p:cNvSpPr>
          <p:nvPr>
            <p:ph type="body" idx="1"/>
          </p:nvPr>
        </p:nvSpPr>
        <p:spPr>
          <a:xfrm>
            <a:off x="974725" y="4552950"/>
            <a:ext cx="5353050" cy="4319588"/>
          </a:xfrm>
        </p:spPr>
        <p:txBody>
          <a:bodyPr/>
          <a:lstStyle/>
          <a:p>
            <a:r>
              <a:rPr lang="en-US" sz="1000"/>
              <a:t>Let’s review how the solution works with the Robust Design methodology:</a:t>
            </a:r>
          </a:p>
          <a:p>
            <a:endParaRPr lang="en-US" sz="1000"/>
          </a:p>
          <a:p>
            <a:r>
              <a:rPr lang="en-US" sz="1000"/>
              <a:t>&lt;click for first set up boxes&gt;</a:t>
            </a:r>
          </a:p>
          <a:p>
            <a:r>
              <a:rPr lang="en-US" sz="1000"/>
              <a:t>The first step for Robust Design is to create the initial system model(s), identify the parameters that will affect system design goals, and determine the nominal operating conditions. This is typically all that is done in most designs with hardware prototyping used to try other scenarios.</a:t>
            </a:r>
          </a:p>
          <a:p>
            <a:r>
              <a:rPr lang="en-US" sz="1000"/>
              <a:t>Saber provides the solution for this step through powerful simulation and analyses. &lt;read the 4 analysis that can be applied&gt;.</a:t>
            </a:r>
          </a:p>
          <a:p>
            <a:endParaRPr lang="en-US" sz="1000"/>
          </a:p>
          <a:p>
            <a:r>
              <a:rPr lang="en-US" sz="1000"/>
              <a:t>&lt;Click for next box&gt;</a:t>
            </a:r>
          </a:p>
          <a:p>
            <a:r>
              <a:rPr lang="en-US" sz="1000"/>
              <a:t>Now, the next step is to identify those parameters that will impact overall system performance.  Saber provides sensitivity and pareto analyses to quickly isolate critical parameters.</a:t>
            </a:r>
          </a:p>
          <a:p>
            <a:r>
              <a:rPr lang="en-US" sz="1000"/>
              <a:t>&lt;Click for next box&gt;</a:t>
            </a:r>
          </a:p>
          <a:p>
            <a:r>
              <a:rPr lang="en-US" sz="1000"/>
              <a:t>Once the high impact parameters have been isolated, it’s time to optimize the design around variations of them. Saber uses parametric and stress test analysis to verify design optimization.</a:t>
            </a:r>
          </a:p>
          <a:p>
            <a:r>
              <a:rPr lang="en-US" sz="1000"/>
              <a:t>&lt;Click for next box&gt;</a:t>
            </a:r>
          </a:p>
          <a:p>
            <a:r>
              <a:rPr lang="en-US" sz="1000"/>
              <a:t>The final step is optimize around the tolerance ranges for the system as defined in the first steps. Saber provides statistical analysis to fully analyze variations across the tolerance spectrum to verify that the design will function within the complete tolerance ranges.  This step enables designers to verify the interactions of all subsystems.</a:t>
            </a:r>
          </a:p>
          <a:p>
            <a:endParaRPr lang="en-US" sz="1000"/>
          </a:p>
          <a:p>
            <a:endParaRPr lang="en-US" sz="10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a:spLocks noGrp="1" noChangeArrowheads="1"/>
          </p:cNvSpPr>
          <p:nvPr>
            <p:ph type="sldNum" sz="quarter" idx="5"/>
          </p:nvPr>
        </p:nvSpPr>
        <p:spPr>
          <a:ln/>
        </p:spPr>
        <p:txBody>
          <a:bodyPr/>
          <a:lstStyle/>
          <a:p>
            <a:fld id="{DD7D2828-8911-4320-BBB3-1EC16AF6608B}" type="slidenum">
              <a:rPr lang="en-US"/>
              <a:pPr/>
              <a:t>14</a:t>
            </a:fld>
            <a:endParaRPr lang="en-US"/>
          </a:p>
        </p:txBody>
      </p:sp>
      <p:sp>
        <p:nvSpPr>
          <p:cNvPr id="1372162" name="Rectangle 2"/>
          <p:cNvSpPr>
            <a:spLocks noGrp="1" noRot="1" noChangeAspect="1" noChangeArrowheads="1" noTextEdit="1"/>
          </p:cNvSpPr>
          <p:nvPr>
            <p:ph type="sldImg"/>
          </p:nvPr>
        </p:nvSpPr>
        <p:spPr>
          <a:xfrm>
            <a:off x="1254125" y="719138"/>
            <a:ext cx="4794250" cy="3595687"/>
          </a:xfrm>
          <a:ln/>
        </p:spPr>
      </p:sp>
      <p:sp>
        <p:nvSpPr>
          <p:cNvPr id="1372163" name="Rectangle 3"/>
          <p:cNvSpPr>
            <a:spLocks noGrp="1" noChangeArrowheads="1"/>
          </p:cNvSpPr>
          <p:nvPr>
            <p:ph type="body" idx="1"/>
          </p:nvPr>
        </p:nvSpPr>
        <p:spPr>
          <a:xfrm>
            <a:off x="730250" y="4554538"/>
            <a:ext cx="5842000" cy="4314825"/>
          </a:xfrm>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a:spLocks noGrp="1" noChangeArrowheads="1"/>
          </p:cNvSpPr>
          <p:nvPr>
            <p:ph type="sldNum" sz="quarter" idx="5"/>
          </p:nvPr>
        </p:nvSpPr>
        <p:spPr>
          <a:ln/>
        </p:spPr>
        <p:txBody>
          <a:bodyPr/>
          <a:lstStyle/>
          <a:p>
            <a:fld id="{3C665E6C-3086-4A45-B41C-A9853E2CEE12}" type="slidenum">
              <a:rPr lang="en-US"/>
              <a:pPr/>
              <a:t>15</a:t>
            </a:fld>
            <a:endParaRPr lang="en-US"/>
          </a:p>
        </p:txBody>
      </p:sp>
      <p:sp>
        <p:nvSpPr>
          <p:cNvPr id="1315842" name="Rectangle 2"/>
          <p:cNvSpPr>
            <a:spLocks noGrp="1" noRot="1" noChangeAspect="1" noChangeArrowheads="1" noTextEdit="1"/>
          </p:cNvSpPr>
          <p:nvPr>
            <p:ph type="sldImg"/>
          </p:nvPr>
        </p:nvSpPr>
        <p:spPr>
          <a:xfrm>
            <a:off x="1255713" y="719138"/>
            <a:ext cx="4794250" cy="3595687"/>
          </a:xfrm>
          <a:ln/>
        </p:spPr>
      </p:sp>
      <p:sp>
        <p:nvSpPr>
          <p:cNvPr id="1315843" name="Rectangle 3"/>
          <p:cNvSpPr>
            <a:spLocks noGrp="1" noChangeArrowheads="1"/>
          </p:cNvSpPr>
          <p:nvPr>
            <p:ph type="body" idx="1"/>
          </p:nvPr>
        </p:nvSpPr>
        <p:spPr/>
        <p:txBody>
          <a:bodyPr/>
          <a:lstStyle/>
          <a:p>
            <a:r>
              <a:rPr lang="en-US"/>
              <a:t>Message: </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a:spLocks noGrp="1" noChangeArrowheads="1"/>
          </p:cNvSpPr>
          <p:nvPr>
            <p:ph type="sldNum" sz="quarter" idx="5"/>
          </p:nvPr>
        </p:nvSpPr>
        <p:spPr>
          <a:ln/>
        </p:spPr>
        <p:txBody>
          <a:bodyPr/>
          <a:lstStyle/>
          <a:p>
            <a:fld id="{25AD8EFF-BB17-4F26-A820-E6F0D09FDA63}" type="slidenum">
              <a:rPr lang="en-US"/>
              <a:pPr/>
              <a:t>16</a:t>
            </a:fld>
            <a:endParaRPr lang="en-US"/>
          </a:p>
        </p:txBody>
      </p:sp>
      <p:sp>
        <p:nvSpPr>
          <p:cNvPr id="1353730" name="Rectangle 2"/>
          <p:cNvSpPr>
            <a:spLocks noGrp="1" noRot="1" noChangeAspect="1" noChangeArrowheads="1" noTextEdit="1"/>
          </p:cNvSpPr>
          <p:nvPr>
            <p:ph type="sldImg"/>
          </p:nvPr>
        </p:nvSpPr>
        <p:spPr>
          <a:xfrm>
            <a:off x="1255713" y="719138"/>
            <a:ext cx="4794250" cy="3595687"/>
          </a:xfrm>
          <a:ln/>
        </p:spPr>
      </p:sp>
      <p:sp>
        <p:nvSpPr>
          <p:cNvPr id="1353731" name="Rectangle 3"/>
          <p:cNvSpPr>
            <a:spLocks noGrp="1" noChangeArrowheads="1"/>
          </p:cNvSpPr>
          <p:nvPr>
            <p:ph type="body" idx="1"/>
          </p:nvPr>
        </p:nvSpPr>
        <p:spPr/>
        <p:txBody>
          <a:bodyPr/>
          <a:lstStyle/>
          <a:p>
            <a:r>
              <a:rPr lang="en-US"/>
              <a:t>Message: </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p>
            <a:pPr defTabSz="921818"/>
            <a:fld id="{1CC97064-DF66-46F8-A832-6305B1486AAD}" type="slidenum">
              <a:rPr lang="en-GB" smtClean="0"/>
              <a:pPr defTabSz="921818"/>
              <a:t>17</a:t>
            </a:fld>
            <a:endParaRPr lang="en-GB" dirty="0" smtClean="0"/>
          </a:p>
        </p:txBody>
      </p:sp>
      <p:sp>
        <p:nvSpPr>
          <p:cNvPr id="77827" name="Rectangle 2"/>
          <p:cNvSpPr>
            <a:spLocks noGrp="1" noRot="1" noChangeAspect="1" noChangeArrowheads="1" noTextEdit="1"/>
          </p:cNvSpPr>
          <p:nvPr>
            <p:ph type="sldImg"/>
          </p:nvPr>
        </p:nvSpPr>
        <p:spPr>
          <a:xfrm>
            <a:off x="1215394" y="719138"/>
            <a:ext cx="4871714" cy="3599017"/>
          </a:xfrm>
          <a:ln/>
        </p:spPr>
      </p:sp>
      <p:sp>
        <p:nvSpPr>
          <p:cNvPr id="77828" name="Rectangle 3"/>
          <p:cNvSpPr>
            <a:spLocks noGrp="1" noChangeArrowheads="1"/>
          </p:cNvSpPr>
          <p:nvPr>
            <p:ph type="body" idx="1"/>
          </p:nvPr>
        </p:nvSpPr>
        <p:spPr>
          <a:noFill/>
          <a:ln/>
        </p:spPr>
        <p:txBody>
          <a:bodyPr/>
          <a:lstStyle/>
          <a:p>
            <a:pPr eaLnBrk="1" hangingPunct="1"/>
            <a:endParaRPr lang="de-DE" smtClean="0">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a:spLocks noGrp="1" noChangeArrowheads="1"/>
          </p:cNvSpPr>
          <p:nvPr>
            <p:ph type="sldNum" sz="quarter" idx="5"/>
          </p:nvPr>
        </p:nvSpPr>
        <p:spPr>
          <a:ln/>
        </p:spPr>
        <p:txBody>
          <a:bodyPr/>
          <a:lstStyle/>
          <a:p>
            <a:fld id="{67A6ADD2-EE7F-452C-89FD-BCA8F190F2F6}" type="slidenum">
              <a:rPr lang="en-US"/>
              <a:pPr/>
              <a:t>2</a:t>
            </a:fld>
            <a:endParaRPr lang="en-US"/>
          </a:p>
        </p:txBody>
      </p:sp>
      <p:sp>
        <p:nvSpPr>
          <p:cNvPr id="1379330" name="Rectangle 2"/>
          <p:cNvSpPr>
            <a:spLocks noGrp="1" noRot="1" noChangeAspect="1" noChangeArrowheads="1" noTextEdit="1"/>
          </p:cNvSpPr>
          <p:nvPr>
            <p:ph type="sldImg"/>
          </p:nvPr>
        </p:nvSpPr>
        <p:spPr>
          <a:xfrm>
            <a:off x="1255713" y="719138"/>
            <a:ext cx="4794250" cy="3595687"/>
          </a:xfrm>
          <a:ln/>
        </p:spPr>
      </p:sp>
      <p:sp>
        <p:nvSpPr>
          <p:cNvPr id="1379331" name="Rectangle 3"/>
          <p:cNvSpPr>
            <a:spLocks noGrp="1" noChangeArrowheads="1"/>
          </p:cNvSpPr>
          <p:nvPr>
            <p:ph type="body" idx="1"/>
          </p:nvPr>
        </p:nvSpPr>
        <p:spPr/>
        <p:txBody>
          <a:bodyPr/>
          <a:lstStyle/>
          <a:p>
            <a:r>
              <a:rPr lang="en-US"/>
              <a:t>Message: Emphasize that we are NOT talking about IC design in this tutorial (since it’s SNUG, folks may be expecting an IC-based presentation).</a:t>
            </a:r>
          </a:p>
          <a:p>
            <a:endParaRPr lang="en-US"/>
          </a:p>
          <a:p>
            <a:r>
              <a:rPr lang="en-US"/>
              <a:t>Mechatronic systems are the integrated combination of mechanical, electrical, and software technologies.</a:t>
            </a:r>
          </a:p>
          <a:p>
            <a:r>
              <a:rPr lang="en-US"/>
              <a:t>Click 1: The modern automobile increasingly depends on the electronic/software control of historically all-mechanical functions.</a:t>
            </a:r>
          </a:p>
          <a:p>
            <a:r>
              <a:rPr lang="en-US"/>
              <a:t>Click 2: An example is the engine control system, which integrates mechanical and electrical technologies (briefly highlight functional areas of the schematic).</a:t>
            </a:r>
          </a:p>
          <a:p>
            <a:r>
              <a:rPr lang="en-US"/>
              <a:t>Click 3: Engine control combines mechanical design and board level electronics design to improve vehicle performance.</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a:spLocks noGrp="1" noChangeArrowheads="1"/>
          </p:cNvSpPr>
          <p:nvPr>
            <p:ph type="sldNum" sz="quarter" idx="5"/>
          </p:nvPr>
        </p:nvSpPr>
        <p:spPr>
          <a:ln/>
        </p:spPr>
        <p:txBody>
          <a:bodyPr/>
          <a:lstStyle/>
          <a:p>
            <a:fld id="{7CA038E7-016A-4FD4-A709-894FC1D1148F}" type="slidenum">
              <a:rPr lang="en-US"/>
              <a:pPr/>
              <a:t>3</a:t>
            </a:fld>
            <a:endParaRPr lang="en-US"/>
          </a:p>
        </p:txBody>
      </p:sp>
      <p:sp>
        <p:nvSpPr>
          <p:cNvPr id="1278978" name="Rectangle 2"/>
          <p:cNvSpPr>
            <a:spLocks noGrp="1" noRot="1" noChangeAspect="1" noChangeArrowheads="1" noTextEdit="1"/>
          </p:cNvSpPr>
          <p:nvPr>
            <p:ph type="sldImg"/>
          </p:nvPr>
        </p:nvSpPr>
        <p:spPr>
          <a:xfrm>
            <a:off x="1255713" y="719138"/>
            <a:ext cx="4794250" cy="3595687"/>
          </a:xfrm>
          <a:ln/>
        </p:spPr>
      </p:sp>
      <p:sp>
        <p:nvSpPr>
          <p:cNvPr id="1278979" name="Rectangle 3"/>
          <p:cNvSpPr>
            <a:spLocks noGrp="1" noChangeArrowheads="1"/>
          </p:cNvSpPr>
          <p:nvPr>
            <p:ph type="body" idx="1"/>
          </p:nvPr>
        </p:nvSpPr>
        <p:spPr/>
        <p:txBody>
          <a:bodyPr/>
          <a:lstStyle/>
          <a:p>
            <a:r>
              <a:rPr lang="en-US"/>
              <a:t>Message: Robust design looping in hardware is slow, expensive, and limits reliability. A serial development flow where one stage cannot start until the previous stage is finished.</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a:spLocks noGrp="1" noChangeArrowheads="1"/>
          </p:cNvSpPr>
          <p:nvPr>
            <p:ph type="sldNum" sz="quarter" idx="5"/>
          </p:nvPr>
        </p:nvSpPr>
        <p:spPr>
          <a:ln/>
        </p:spPr>
        <p:txBody>
          <a:bodyPr/>
          <a:lstStyle/>
          <a:p>
            <a:fld id="{D5894F2D-0E1E-4F8E-B03D-B6F20460A6B4}" type="slidenum">
              <a:rPr lang="en-US"/>
              <a:pPr/>
              <a:t>4</a:t>
            </a:fld>
            <a:endParaRPr lang="en-US"/>
          </a:p>
        </p:txBody>
      </p:sp>
      <p:sp>
        <p:nvSpPr>
          <p:cNvPr id="1333250" name="Rectangle 2"/>
          <p:cNvSpPr>
            <a:spLocks noGrp="1" noRot="1" noChangeAspect="1" noChangeArrowheads="1" noTextEdit="1"/>
          </p:cNvSpPr>
          <p:nvPr>
            <p:ph type="sldImg"/>
          </p:nvPr>
        </p:nvSpPr>
        <p:spPr>
          <a:xfrm>
            <a:off x="1255713" y="719138"/>
            <a:ext cx="4794250" cy="3595687"/>
          </a:xfrm>
          <a:ln/>
        </p:spPr>
      </p:sp>
      <p:sp>
        <p:nvSpPr>
          <p:cNvPr id="1333251" name="Rectangle 3"/>
          <p:cNvSpPr>
            <a:spLocks noGrp="1" noChangeArrowheads="1"/>
          </p:cNvSpPr>
          <p:nvPr>
            <p:ph type="body" idx="1"/>
          </p:nvPr>
        </p:nvSpPr>
        <p:spPr/>
        <p:txBody>
          <a:bodyPr/>
          <a:lstStyle/>
          <a:p>
            <a:r>
              <a:rPr lang="en-US"/>
              <a:t>Message: Robust design looping using simulation is fast, saves resources, and improves reliability. A parallel development flow where design work and verification on several levels can take place simultaneously.</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a:spLocks noGrp="1" noChangeArrowheads="1"/>
          </p:cNvSpPr>
          <p:nvPr>
            <p:ph type="sldNum" sz="quarter" idx="5"/>
          </p:nvPr>
        </p:nvSpPr>
        <p:spPr>
          <a:ln/>
        </p:spPr>
        <p:txBody>
          <a:bodyPr/>
          <a:lstStyle/>
          <a:p>
            <a:fld id="{DE212AFE-9EED-4314-B633-12FE9323E7BC}" type="slidenum">
              <a:rPr lang="en-US"/>
              <a:pPr/>
              <a:t>6</a:t>
            </a:fld>
            <a:endParaRPr lang="en-US"/>
          </a:p>
        </p:txBody>
      </p:sp>
      <p:sp>
        <p:nvSpPr>
          <p:cNvPr id="1294338" name="Rectangle 2"/>
          <p:cNvSpPr>
            <a:spLocks noGrp="1" noRot="1" noChangeAspect="1" noChangeArrowheads="1" noTextEdit="1"/>
          </p:cNvSpPr>
          <p:nvPr>
            <p:ph type="sldImg"/>
          </p:nvPr>
        </p:nvSpPr>
        <p:spPr>
          <a:xfrm>
            <a:off x="1255713" y="719138"/>
            <a:ext cx="4794250" cy="3595687"/>
          </a:xfrm>
          <a:ln/>
        </p:spPr>
      </p:sp>
      <p:sp>
        <p:nvSpPr>
          <p:cNvPr id="12943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D5412C9F-4113-4574-A010-999A174A8B5D}" type="slidenum">
              <a:rPr lang="en-GB"/>
              <a:pPr/>
              <a:t>7</a:t>
            </a:fld>
            <a:endParaRPr lang="en-GB" dirty="0"/>
          </a:p>
        </p:txBody>
      </p:sp>
      <p:sp>
        <p:nvSpPr>
          <p:cNvPr id="34817" name="Text Box 1"/>
          <p:cNvSpPr txBox="1">
            <a:spLocks noChangeArrowheads="1"/>
          </p:cNvSpPr>
          <p:nvPr/>
        </p:nvSpPr>
        <p:spPr bwMode="auto">
          <a:xfrm>
            <a:off x="1015478" y="741594"/>
            <a:ext cx="5311065" cy="3559030"/>
          </a:xfrm>
          <a:prstGeom prst="rect">
            <a:avLst/>
          </a:prstGeom>
          <a:solidFill>
            <a:srgbClr val="FFFFFF"/>
          </a:solidFill>
          <a:ln w="9525">
            <a:solidFill>
              <a:srgbClr val="000000"/>
            </a:solidFill>
            <a:miter lim="800000"/>
            <a:headEnd/>
            <a:tailEnd/>
          </a:ln>
          <a:effectLst/>
        </p:spPr>
        <p:txBody>
          <a:bodyPr wrap="none" lIns="95006" tIns="47503" rIns="95006" bIns="47503" anchor="ctr"/>
          <a:lstStyle/>
          <a:p>
            <a:endParaRPr lang="en-US" dirty="0"/>
          </a:p>
        </p:txBody>
      </p:sp>
      <p:sp>
        <p:nvSpPr>
          <p:cNvPr id="34818" name="Rectangle 2"/>
          <p:cNvSpPr txBox="1">
            <a:spLocks noGrp="1" noChangeArrowheads="1"/>
          </p:cNvSpPr>
          <p:nvPr>
            <p:ph type="body"/>
          </p:nvPr>
        </p:nvSpPr>
        <p:spPr bwMode="auto">
          <a:xfrm>
            <a:off x="989704" y="4523254"/>
            <a:ext cx="5360894" cy="4372786"/>
          </a:xfrm>
          <a:prstGeom prst="rect">
            <a:avLst/>
          </a:prstGeom>
          <a:noFill/>
          <a:ln>
            <a:round/>
            <a:headEnd/>
            <a:tailEnd/>
          </a:ln>
        </p:spPr>
        <p:txBody>
          <a:bodyPr wrap="none" anchor="ctr"/>
          <a:lstStyle/>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A7A98E96-D9F5-47CA-BE8A-D028F31148FF}" type="slidenum">
              <a:rPr lang="en-GB"/>
              <a:pPr/>
              <a:t>8</a:t>
            </a:fld>
            <a:endParaRPr lang="en-GB" dirty="0"/>
          </a:p>
        </p:txBody>
      </p:sp>
      <p:sp>
        <p:nvSpPr>
          <p:cNvPr id="37889" name="Rectangle 1"/>
          <p:cNvSpPr txBox="1">
            <a:spLocks noGrp="1" noRot="1" noChangeAspect="1" noChangeArrowheads="1"/>
          </p:cNvSpPr>
          <p:nvPr>
            <p:ph type="sldImg"/>
          </p:nvPr>
        </p:nvSpPr>
        <p:spPr bwMode="auto">
          <a:xfrm>
            <a:off x="1298575" y="741363"/>
            <a:ext cx="4743450" cy="3557587"/>
          </a:xfrm>
          <a:prstGeom prst="rect">
            <a:avLst/>
          </a:prstGeom>
          <a:solidFill>
            <a:srgbClr val="FFFFFF"/>
          </a:solidFill>
          <a:ln>
            <a:solidFill>
              <a:srgbClr val="000000"/>
            </a:solidFill>
            <a:miter lim="800000"/>
            <a:headEnd/>
            <a:tailEnd/>
          </a:ln>
        </p:spPr>
      </p:sp>
      <p:sp>
        <p:nvSpPr>
          <p:cNvPr id="37890" name="Rectangle 2"/>
          <p:cNvSpPr txBox="1">
            <a:spLocks noGrp="1" noChangeArrowheads="1"/>
          </p:cNvSpPr>
          <p:nvPr>
            <p:ph type="body" idx="1"/>
          </p:nvPr>
        </p:nvSpPr>
        <p:spPr bwMode="auto">
          <a:xfrm>
            <a:off x="989704" y="4523254"/>
            <a:ext cx="5360894" cy="4372786"/>
          </a:xfrm>
          <a:prstGeom prst="rect">
            <a:avLst/>
          </a:prstGeom>
          <a:noFill/>
          <a:ln>
            <a:round/>
            <a:headEnd/>
            <a:tailEnd/>
          </a:ln>
        </p:spPr>
        <p:txBody>
          <a:bodyPr wrap="none" anchor="ctr"/>
          <a:lstStyle/>
          <a:p>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218" name="Rectangle 7"/>
          <p:cNvSpPr>
            <a:spLocks noGrp="1" noChangeArrowheads="1"/>
          </p:cNvSpPr>
          <p:nvPr>
            <p:ph type="sldNum" sz="quarter"/>
          </p:nvPr>
        </p:nvSpPr>
        <p:spPr>
          <a:noFill/>
        </p:spPr>
        <p:txBody>
          <a:bodyPr/>
          <a:lstStyle/>
          <a:p>
            <a:fld id="{A8E62C7E-5C7D-4FD2-9341-122155EC8A1B}" type="slidenum">
              <a:rPr lang="en-GB"/>
              <a:pPr/>
              <a:t>9</a:t>
            </a:fld>
            <a:endParaRPr lang="en-GB" dirty="0"/>
          </a:p>
        </p:txBody>
      </p:sp>
      <p:sp>
        <p:nvSpPr>
          <p:cNvPr id="9219" name="Text Box 1"/>
          <p:cNvSpPr txBox="1">
            <a:spLocks noChangeArrowheads="1"/>
          </p:cNvSpPr>
          <p:nvPr/>
        </p:nvSpPr>
        <p:spPr bwMode="auto">
          <a:xfrm>
            <a:off x="876627" y="734027"/>
            <a:ext cx="5593404" cy="3601643"/>
          </a:xfrm>
          <a:prstGeom prst="rect">
            <a:avLst/>
          </a:prstGeom>
          <a:solidFill>
            <a:srgbClr val="FFFFFF"/>
          </a:solidFill>
          <a:ln w="9360">
            <a:solidFill>
              <a:srgbClr val="000000"/>
            </a:solidFill>
            <a:miter lim="800000"/>
            <a:headEnd/>
            <a:tailEnd/>
          </a:ln>
        </p:spPr>
        <p:txBody>
          <a:bodyPr wrap="none" anchor="ctr"/>
          <a:lstStyle/>
          <a:p>
            <a:endParaRPr lang="en-US" dirty="0"/>
          </a:p>
        </p:txBody>
      </p:sp>
      <p:sp>
        <p:nvSpPr>
          <p:cNvPr id="9220" name="Rectangle 2"/>
          <p:cNvSpPr txBox="1">
            <a:spLocks noGrp="1" noChangeArrowheads="1"/>
          </p:cNvSpPr>
          <p:nvPr>
            <p:ph type="body"/>
          </p:nvPr>
        </p:nvSpPr>
        <p:spPr>
          <a:xfrm>
            <a:off x="979664" y="4554538"/>
            <a:ext cx="5388966" cy="4335670"/>
          </a:xfrm>
          <a:noFill/>
          <a:ln/>
        </p:spPr>
        <p:txBody>
          <a:bodyPr wrap="none" anchor="ctr"/>
          <a:lstStyle/>
          <a:p>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a:spLocks noGrp="1" noChangeArrowheads="1"/>
          </p:cNvSpPr>
          <p:nvPr>
            <p:ph type="sldNum" sz="quarter" idx="5"/>
          </p:nvPr>
        </p:nvSpPr>
        <p:spPr>
          <a:ln/>
        </p:spPr>
        <p:txBody>
          <a:bodyPr/>
          <a:lstStyle/>
          <a:p>
            <a:fld id="{3C36739D-C351-4DD7-B2C3-318229CFD608}" type="slidenum">
              <a:rPr lang="en-US"/>
              <a:pPr/>
              <a:t>11</a:t>
            </a:fld>
            <a:endParaRPr lang="en-US"/>
          </a:p>
        </p:txBody>
      </p:sp>
      <p:sp>
        <p:nvSpPr>
          <p:cNvPr id="1300482" name="Rectangle 2"/>
          <p:cNvSpPr>
            <a:spLocks noGrp="1" noRot="1" noChangeAspect="1" noChangeArrowheads="1" noTextEdit="1"/>
          </p:cNvSpPr>
          <p:nvPr>
            <p:ph type="sldImg"/>
          </p:nvPr>
        </p:nvSpPr>
        <p:spPr>
          <a:xfrm>
            <a:off x="1255713" y="719138"/>
            <a:ext cx="4794250" cy="3595687"/>
          </a:xfrm>
          <a:ln/>
        </p:spPr>
      </p:sp>
      <p:sp>
        <p:nvSpPr>
          <p:cNvPr id="1300483"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pic>
        <p:nvPicPr>
          <p:cNvPr id="4" name="Picture 5" descr="master(D1)200.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3075" name="Rectangle 3"/>
          <p:cNvSpPr>
            <a:spLocks noGrp="1" noChangeArrowheads="1"/>
          </p:cNvSpPr>
          <p:nvPr>
            <p:ph type="ctrTitle"/>
          </p:nvPr>
        </p:nvSpPr>
        <p:spPr>
          <a:xfrm>
            <a:off x="395288" y="2130425"/>
            <a:ext cx="5624512" cy="1803400"/>
          </a:xfrm>
        </p:spPr>
        <p:txBody>
          <a:bodyPr/>
          <a:lstStyle>
            <a:lvl1pPr>
              <a:defRPr sz="3200"/>
            </a:lvl1pPr>
          </a:lstStyle>
          <a:p>
            <a:r>
              <a:rPr lang="de-DE" smtClean="0"/>
              <a:t>Titelmasterformat durch Klicken bearbeiten</a:t>
            </a:r>
            <a:endParaRPr lang="en-US" dirty="0"/>
          </a:p>
        </p:txBody>
      </p:sp>
      <p:sp>
        <p:nvSpPr>
          <p:cNvPr id="3076" name="Rectangle 4"/>
          <p:cNvSpPr>
            <a:spLocks noGrp="1" noChangeArrowheads="1"/>
          </p:cNvSpPr>
          <p:nvPr>
            <p:ph type="subTitle" idx="1"/>
          </p:nvPr>
        </p:nvSpPr>
        <p:spPr>
          <a:xfrm>
            <a:off x="468314" y="4175125"/>
            <a:ext cx="4968875" cy="909638"/>
          </a:xfrm>
        </p:spPr>
        <p:txBody>
          <a:bodyPr/>
          <a:lstStyle>
            <a:lvl1pPr marL="0" indent="0">
              <a:buFontTx/>
              <a:buNone/>
              <a:defRPr sz="2400">
                <a:solidFill>
                  <a:srgbClr val="5F5F5F"/>
                </a:solidFill>
              </a:defRPr>
            </a:lvl1pPr>
          </a:lstStyle>
          <a:p>
            <a:r>
              <a:rPr lang="de-DE" smtClean="0"/>
              <a:t>Formatvorlage des Untertitelmasters durch Klicken bearbeiten</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a:p>
        </p:txBody>
      </p:sp>
      <p:sp>
        <p:nvSpPr>
          <p:cNvPr id="3" name="Vertical Text Placeholder 2"/>
          <p:cNvSpPr>
            <a:spLocks noGrp="1"/>
          </p:cNvSpPr>
          <p:nvPr>
            <p:ph type="body" orient="vert" idx="1"/>
          </p:nvPr>
        </p:nvSpPr>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de-DE" smtClean="0"/>
              <a:t>Titelmasterformat durch Klicken bearbeiten</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el, Text und Inhalt">
    <p:spTree>
      <p:nvGrpSpPr>
        <p:cNvPr id="1" name=""/>
        <p:cNvGrpSpPr/>
        <p:nvPr/>
      </p:nvGrpSpPr>
      <p:grpSpPr>
        <a:xfrm>
          <a:off x="0" y="0"/>
          <a:ext cx="0" cy="0"/>
          <a:chOff x="0" y="0"/>
          <a:chExt cx="0" cy="0"/>
        </a:xfrm>
      </p:grpSpPr>
      <p:sp>
        <p:nvSpPr>
          <p:cNvPr id="2" name="Titel 1"/>
          <p:cNvSpPr>
            <a:spLocks noGrp="1"/>
          </p:cNvSpPr>
          <p:nvPr>
            <p:ph type="title"/>
          </p:nvPr>
        </p:nvSpPr>
        <p:spPr>
          <a:xfrm>
            <a:off x="251279" y="156848"/>
            <a:ext cx="6047014" cy="1142198"/>
          </a:xfrm>
        </p:spPr>
        <p:txBody>
          <a:bodyPr/>
          <a:lstStyle/>
          <a:p>
            <a:r>
              <a:rPr lang="de-DE" smtClean="0"/>
              <a:t>Titelmasterformat durch Klicken bearbeiten</a:t>
            </a:r>
            <a:endParaRPr lang="en-US"/>
          </a:p>
        </p:txBody>
      </p:sp>
      <p:sp>
        <p:nvSpPr>
          <p:cNvPr id="3" name="Textplatzhalter 2"/>
          <p:cNvSpPr>
            <a:spLocks noGrp="1"/>
          </p:cNvSpPr>
          <p:nvPr>
            <p:ph type="body" sz="half" idx="1"/>
          </p:nvPr>
        </p:nvSpPr>
        <p:spPr>
          <a:xfrm>
            <a:off x="251279" y="1384687"/>
            <a:ext cx="4277178" cy="4923864"/>
          </a:xfrm>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4" name="Inhaltsplatzhalter 3"/>
          <p:cNvSpPr>
            <a:spLocks noGrp="1"/>
          </p:cNvSpPr>
          <p:nvPr>
            <p:ph sz="half" idx="2"/>
          </p:nvPr>
        </p:nvSpPr>
        <p:spPr>
          <a:xfrm>
            <a:off x="4615546" y="1384687"/>
            <a:ext cx="4277179" cy="4923864"/>
          </a:xfrm>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a:p>
        </p:txBody>
      </p:sp>
      <p:sp>
        <p:nvSpPr>
          <p:cNvPr id="3" name="Content Placeholder 2"/>
          <p:cNvSpPr>
            <a:spLocks noGrp="1"/>
          </p:cNvSpPr>
          <p:nvPr>
            <p:ph idx="1"/>
          </p:nvPr>
        </p:nvSpPr>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pic>
        <p:nvPicPr>
          <p:cNvPr id="4" name="Picture 6" descr="268PSlogo"/>
          <p:cNvPicPr>
            <a:picLocks noChangeAspect="1" noChangeArrowheads="1"/>
          </p:cNvPicPr>
          <p:nvPr userDrawn="1"/>
        </p:nvPicPr>
        <p:blipFill>
          <a:blip r:embed="rId2" cstate="print"/>
          <a:srcRect/>
          <a:stretch>
            <a:fillRect/>
          </a:stretch>
        </p:blipFill>
        <p:spPr bwMode="auto">
          <a:xfrm>
            <a:off x="381000" y="6248400"/>
            <a:ext cx="969963" cy="404812"/>
          </a:xfrm>
          <a:prstGeom prst="rect">
            <a:avLst/>
          </a:prstGeom>
          <a:noFill/>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000" b="1" cap="all"/>
            </a:lvl1pPr>
          </a:lstStyle>
          <a:p>
            <a:r>
              <a:rPr lang="de-DE" smtClean="0"/>
              <a:t>Titelmasterformat durch Klicken bearbeiten</a:t>
            </a:r>
            <a:endParaRPr lang="en-US"/>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lvl1pPr>
            <a:lvl2pPr marL="457182" indent="0">
              <a:buNone/>
              <a:defRPr sz="1800"/>
            </a:lvl2pPr>
            <a:lvl3pPr marL="914364" indent="0">
              <a:buNone/>
              <a:defRPr sz="1600"/>
            </a:lvl3pPr>
            <a:lvl4pPr marL="1371546" indent="0">
              <a:buNone/>
              <a:defRPr sz="1400"/>
            </a:lvl4pPr>
            <a:lvl5pPr marL="1828728" indent="0">
              <a:buNone/>
              <a:defRPr sz="1400"/>
            </a:lvl5pPr>
            <a:lvl6pPr marL="2285910" indent="0">
              <a:buNone/>
              <a:defRPr sz="1400"/>
            </a:lvl6pPr>
            <a:lvl7pPr marL="2743092" indent="0">
              <a:buNone/>
              <a:defRPr sz="1400"/>
            </a:lvl7pPr>
            <a:lvl8pPr marL="3200274" indent="0">
              <a:buNone/>
              <a:defRPr sz="1400"/>
            </a:lvl8pPr>
            <a:lvl9pPr marL="3657456" indent="0">
              <a:buNone/>
              <a:defRPr sz="1400"/>
            </a:lvl9pPr>
          </a:lstStyle>
          <a:p>
            <a:pPr lvl="0"/>
            <a:r>
              <a:rPr lang="de-DE" smtClean="0"/>
              <a:t>Textmasterformate durch Klicken bearbeiten</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de-DE" smtClean="0"/>
              <a:t>Titelmasterformat durch Klicken bearbeiten</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182" indent="0">
              <a:buNone/>
              <a:defRPr sz="2000" b="1"/>
            </a:lvl2pPr>
            <a:lvl3pPr marL="914364" indent="0">
              <a:buNone/>
              <a:defRPr sz="1800" b="1"/>
            </a:lvl3pPr>
            <a:lvl4pPr marL="1371546" indent="0">
              <a:buNone/>
              <a:defRPr sz="1600" b="1"/>
            </a:lvl4pPr>
            <a:lvl5pPr marL="1828728" indent="0">
              <a:buNone/>
              <a:defRPr sz="1600" b="1"/>
            </a:lvl5pPr>
            <a:lvl6pPr marL="2285910" indent="0">
              <a:buNone/>
              <a:defRPr sz="1600" b="1"/>
            </a:lvl6pPr>
            <a:lvl7pPr marL="2743092" indent="0">
              <a:buNone/>
              <a:defRPr sz="1600" b="1"/>
            </a:lvl7pPr>
            <a:lvl8pPr marL="3200274" indent="0">
              <a:buNone/>
              <a:defRPr sz="1600" b="1"/>
            </a:lvl8pPr>
            <a:lvl9pPr marL="3657456" indent="0">
              <a:buNone/>
              <a:defRPr sz="1600" b="1"/>
            </a:lvl9pPr>
          </a:lstStyle>
          <a:p>
            <a:pPr lvl="0"/>
            <a:r>
              <a:rPr lang="de-DE" smtClean="0"/>
              <a:t>Textmasterformate durch Klicken bearbeiten</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182" indent="0">
              <a:buNone/>
              <a:defRPr sz="2000" b="1"/>
            </a:lvl2pPr>
            <a:lvl3pPr marL="914364" indent="0">
              <a:buNone/>
              <a:defRPr sz="1800" b="1"/>
            </a:lvl3pPr>
            <a:lvl4pPr marL="1371546" indent="0">
              <a:buNone/>
              <a:defRPr sz="1600" b="1"/>
            </a:lvl4pPr>
            <a:lvl5pPr marL="1828728" indent="0">
              <a:buNone/>
              <a:defRPr sz="1600" b="1"/>
            </a:lvl5pPr>
            <a:lvl6pPr marL="2285910" indent="0">
              <a:buNone/>
              <a:defRPr sz="1600" b="1"/>
            </a:lvl6pPr>
            <a:lvl7pPr marL="2743092" indent="0">
              <a:buNone/>
              <a:defRPr sz="1600" b="1"/>
            </a:lvl7pPr>
            <a:lvl8pPr marL="3200274" indent="0">
              <a:buNone/>
              <a:defRPr sz="1600" b="1"/>
            </a:lvl8pPr>
            <a:lvl9pPr marL="3657456" indent="0">
              <a:buNone/>
              <a:defRPr sz="1600" b="1"/>
            </a:lvl9pPr>
          </a:lstStyle>
          <a:p>
            <a:pPr lvl="0"/>
            <a:r>
              <a:rPr lang="de-DE" smtClean="0"/>
              <a:t>Textmasterformate durch Klicken bearbeiten</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a:p>
        </p:txBody>
      </p:sp>
      <p:pic>
        <p:nvPicPr>
          <p:cNvPr id="3" name="Picture 6" descr="268PSlogo"/>
          <p:cNvPicPr>
            <a:picLocks noChangeAspect="1" noChangeArrowheads="1"/>
          </p:cNvPicPr>
          <p:nvPr userDrawn="1"/>
        </p:nvPicPr>
        <p:blipFill>
          <a:blip r:embed="rId2" cstate="print"/>
          <a:srcRect/>
          <a:stretch>
            <a:fillRect/>
          </a:stretch>
        </p:blipFill>
        <p:spPr bwMode="auto">
          <a:xfrm>
            <a:off x="381000" y="6248400"/>
            <a:ext cx="969963" cy="404812"/>
          </a:xfrm>
          <a:prstGeom prst="rect">
            <a:avLst/>
          </a:prstGeom>
          <a:noFill/>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de-DE" smtClean="0"/>
              <a:t>Titelmasterformat durch Klicken bearbeiten</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4" name="Text Placeholder 3"/>
          <p:cNvSpPr>
            <a:spLocks noGrp="1"/>
          </p:cNvSpPr>
          <p:nvPr>
            <p:ph type="body" sz="half" idx="2"/>
          </p:nvPr>
        </p:nvSpPr>
        <p:spPr>
          <a:xfrm>
            <a:off x="457201" y="1435101"/>
            <a:ext cx="3008313" cy="4691063"/>
          </a:xfrm>
        </p:spPr>
        <p:txBody>
          <a:bodyPr/>
          <a:lstStyle>
            <a:lvl1pPr marL="0" indent="0">
              <a:buNone/>
              <a:defRPr sz="1400"/>
            </a:lvl1pPr>
            <a:lvl2pPr marL="457182" indent="0">
              <a:buNone/>
              <a:defRPr sz="1200"/>
            </a:lvl2pPr>
            <a:lvl3pPr marL="914364" indent="0">
              <a:buNone/>
              <a:defRPr sz="1000"/>
            </a:lvl3pPr>
            <a:lvl4pPr marL="1371546" indent="0">
              <a:buNone/>
              <a:defRPr sz="900"/>
            </a:lvl4pPr>
            <a:lvl5pPr marL="1828728" indent="0">
              <a:buNone/>
              <a:defRPr sz="900"/>
            </a:lvl5pPr>
            <a:lvl6pPr marL="2285910" indent="0">
              <a:buNone/>
              <a:defRPr sz="900"/>
            </a:lvl6pPr>
            <a:lvl7pPr marL="2743092" indent="0">
              <a:buNone/>
              <a:defRPr sz="900"/>
            </a:lvl7pPr>
            <a:lvl8pPr marL="3200274" indent="0">
              <a:buNone/>
              <a:defRPr sz="900"/>
            </a:lvl8pPr>
            <a:lvl9pPr marL="3657456" indent="0">
              <a:buNone/>
              <a:defRPr sz="900"/>
            </a:lvl9pPr>
          </a:lstStyle>
          <a:p>
            <a:pPr lvl="0"/>
            <a:r>
              <a:rPr lang="de-DE" smtClean="0"/>
              <a:t>Textmasterformate durch Klicken bearbeiten</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182" indent="0">
              <a:buNone/>
              <a:defRPr sz="2800"/>
            </a:lvl2pPr>
            <a:lvl3pPr marL="914364" indent="0">
              <a:buNone/>
              <a:defRPr sz="2400"/>
            </a:lvl3pPr>
            <a:lvl4pPr marL="1371546" indent="0">
              <a:buNone/>
              <a:defRPr sz="2000"/>
            </a:lvl4pPr>
            <a:lvl5pPr marL="1828728" indent="0">
              <a:buNone/>
              <a:defRPr sz="2000"/>
            </a:lvl5pPr>
            <a:lvl6pPr marL="2285910" indent="0">
              <a:buNone/>
              <a:defRPr sz="2000"/>
            </a:lvl6pPr>
            <a:lvl7pPr marL="2743092" indent="0">
              <a:buNone/>
              <a:defRPr sz="2000"/>
            </a:lvl7pPr>
            <a:lvl8pPr marL="3200274" indent="0">
              <a:buNone/>
              <a:defRPr sz="2000"/>
            </a:lvl8pPr>
            <a:lvl9pPr marL="3657456" indent="0">
              <a:buNone/>
              <a:defRPr sz="2000"/>
            </a:lvl9pPr>
          </a:lstStyle>
          <a:p>
            <a:pPr lvl="0"/>
            <a:r>
              <a:rPr lang="de-DE" noProof="0" smtClean="0"/>
              <a:t>Bild durch Klicken auf Symbol hinzufügen</a:t>
            </a:r>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182" indent="0">
              <a:buNone/>
              <a:defRPr sz="1200"/>
            </a:lvl2pPr>
            <a:lvl3pPr marL="914364" indent="0">
              <a:buNone/>
              <a:defRPr sz="1000"/>
            </a:lvl3pPr>
            <a:lvl4pPr marL="1371546" indent="0">
              <a:buNone/>
              <a:defRPr sz="900"/>
            </a:lvl4pPr>
            <a:lvl5pPr marL="1828728" indent="0">
              <a:buNone/>
              <a:defRPr sz="900"/>
            </a:lvl5pPr>
            <a:lvl6pPr marL="2285910" indent="0">
              <a:buNone/>
              <a:defRPr sz="900"/>
            </a:lvl6pPr>
            <a:lvl7pPr marL="2743092" indent="0">
              <a:buNone/>
              <a:defRPr sz="900"/>
            </a:lvl7pPr>
            <a:lvl8pPr marL="3200274" indent="0">
              <a:buNone/>
              <a:defRPr sz="900"/>
            </a:lvl8pPr>
            <a:lvl9pPr marL="3657456" indent="0">
              <a:buNone/>
              <a:defRPr sz="900"/>
            </a:lvl9pPr>
          </a:lstStyle>
          <a:p>
            <a:pPr lvl="0"/>
            <a:r>
              <a:rPr lang="de-DE" smtClean="0"/>
              <a:t>Textmasterformate durch Klicken bearbeiten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5" descr="slide(D1)top200.jpg"/>
          <p:cNvPicPr>
            <a:picLocks noChangeAspect="1"/>
          </p:cNvPicPr>
          <p:nvPr/>
        </p:nvPicPr>
        <p:blipFill>
          <a:blip r:embed="rId14" cstate="print"/>
          <a:srcRect/>
          <a:stretch>
            <a:fillRect/>
          </a:stretch>
        </p:blipFill>
        <p:spPr bwMode="auto">
          <a:xfrm>
            <a:off x="0" y="0"/>
            <a:ext cx="9144000" cy="960438"/>
          </a:xfrm>
          <a:prstGeom prst="rect">
            <a:avLst/>
          </a:prstGeom>
          <a:noFill/>
          <a:ln w="9525">
            <a:noFill/>
            <a:miter lim="800000"/>
            <a:headEnd/>
            <a:tailEnd/>
          </a:ln>
        </p:spPr>
      </p:pic>
      <p:sp>
        <p:nvSpPr>
          <p:cNvPr id="1027"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36" tIns="45718" rIns="91436" bIns="45718" numCol="1" anchor="ctr" anchorCtr="0" compatLnSpc="1">
            <a:prstTxWarp prst="textNoShape">
              <a:avLst/>
            </a:prstTxWarp>
          </a:bodyPr>
          <a:lstStyle/>
          <a:p>
            <a:pPr lvl="0"/>
            <a:r>
              <a:rPr lang="de-DE" smtClean="0"/>
              <a:t>Titelmasterformat durch Klicken bearbeiten</a:t>
            </a:r>
            <a:endParaRPr lang="en-US" smtClean="0"/>
          </a:p>
        </p:txBody>
      </p:sp>
      <p:sp>
        <p:nvSpPr>
          <p:cNvPr id="1028"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36" tIns="45718" rIns="91436" bIns="45718" numCol="1" anchor="t" anchorCtr="0" compatLnSpc="1">
            <a:prstTxWarp prst="textNoShape">
              <a:avLst/>
            </a:prstTxWarp>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smtClean="0"/>
          </a:p>
        </p:txBody>
      </p:sp>
      <p:pic>
        <p:nvPicPr>
          <p:cNvPr id="1029" name="Picture 6" descr="slide(D1)bottom200.jpg"/>
          <p:cNvPicPr>
            <a:picLocks noChangeAspect="1"/>
          </p:cNvPicPr>
          <p:nvPr/>
        </p:nvPicPr>
        <p:blipFill>
          <a:blip r:embed="rId15" cstate="print"/>
          <a:srcRect/>
          <a:stretch>
            <a:fillRect/>
          </a:stretch>
        </p:blipFill>
        <p:spPr bwMode="auto">
          <a:xfrm>
            <a:off x="0" y="6373814"/>
            <a:ext cx="9144000" cy="484187"/>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Lst>
  <p:txStyles>
    <p:titleStyle>
      <a:lvl1pPr algn="l" rtl="0" eaLnBrk="1" fontAlgn="base" hangingPunct="1">
        <a:spcBef>
          <a:spcPct val="0"/>
        </a:spcBef>
        <a:spcAft>
          <a:spcPct val="0"/>
        </a:spcAft>
        <a:defRPr sz="2400">
          <a:solidFill>
            <a:srgbClr val="003399"/>
          </a:solidFill>
          <a:latin typeface="+mj-lt"/>
          <a:ea typeface="+mj-ea"/>
          <a:cs typeface="+mj-cs"/>
        </a:defRPr>
      </a:lvl1pPr>
      <a:lvl2pPr algn="l" rtl="0" eaLnBrk="1" fontAlgn="base" hangingPunct="1">
        <a:spcBef>
          <a:spcPct val="0"/>
        </a:spcBef>
        <a:spcAft>
          <a:spcPct val="0"/>
        </a:spcAft>
        <a:defRPr sz="2400">
          <a:solidFill>
            <a:srgbClr val="003399"/>
          </a:solidFill>
          <a:latin typeface="Arial" pitchFamily="-110" charset="0"/>
          <a:ea typeface="Arial" pitchFamily="-110" charset="0"/>
          <a:cs typeface="Arial" pitchFamily="-110" charset="0"/>
        </a:defRPr>
      </a:lvl2pPr>
      <a:lvl3pPr algn="l" rtl="0" eaLnBrk="1" fontAlgn="base" hangingPunct="1">
        <a:spcBef>
          <a:spcPct val="0"/>
        </a:spcBef>
        <a:spcAft>
          <a:spcPct val="0"/>
        </a:spcAft>
        <a:defRPr sz="2400">
          <a:solidFill>
            <a:srgbClr val="003399"/>
          </a:solidFill>
          <a:latin typeface="Arial" pitchFamily="-110" charset="0"/>
          <a:ea typeface="Arial" pitchFamily="-110" charset="0"/>
          <a:cs typeface="Arial" pitchFamily="-110" charset="0"/>
        </a:defRPr>
      </a:lvl3pPr>
      <a:lvl4pPr algn="l" rtl="0" eaLnBrk="1" fontAlgn="base" hangingPunct="1">
        <a:spcBef>
          <a:spcPct val="0"/>
        </a:spcBef>
        <a:spcAft>
          <a:spcPct val="0"/>
        </a:spcAft>
        <a:defRPr sz="2400">
          <a:solidFill>
            <a:srgbClr val="003399"/>
          </a:solidFill>
          <a:latin typeface="Arial" pitchFamily="-110" charset="0"/>
          <a:ea typeface="Arial" pitchFamily="-110" charset="0"/>
          <a:cs typeface="Arial" pitchFamily="-110" charset="0"/>
        </a:defRPr>
      </a:lvl4pPr>
      <a:lvl5pPr algn="l" rtl="0" eaLnBrk="1" fontAlgn="base" hangingPunct="1">
        <a:spcBef>
          <a:spcPct val="0"/>
        </a:spcBef>
        <a:spcAft>
          <a:spcPct val="0"/>
        </a:spcAft>
        <a:defRPr sz="2400">
          <a:solidFill>
            <a:srgbClr val="003399"/>
          </a:solidFill>
          <a:latin typeface="Arial" pitchFamily="-110" charset="0"/>
          <a:ea typeface="Arial" pitchFamily="-110" charset="0"/>
          <a:cs typeface="Arial" pitchFamily="-110" charset="0"/>
        </a:defRPr>
      </a:lvl5pPr>
      <a:lvl6pPr marL="457182" algn="l" rtl="0" eaLnBrk="1" fontAlgn="base" hangingPunct="1">
        <a:spcBef>
          <a:spcPct val="0"/>
        </a:spcBef>
        <a:spcAft>
          <a:spcPct val="0"/>
        </a:spcAft>
        <a:defRPr sz="2400">
          <a:solidFill>
            <a:srgbClr val="003399"/>
          </a:solidFill>
          <a:latin typeface="Arial" pitchFamily="-110" charset="0"/>
          <a:ea typeface="Arial" pitchFamily="-110" charset="0"/>
          <a:cs typeface="Arial" pitchFamily="-110" charset="0"/>
        </a:defRPr>
      </a:lvl6pPr>
      <a:lvl7pPr marL="914364" algn="l" rtl="0" eaLnBrk="1" fontAlgn="base" hangingPunct="1">
        <a:spcBef>
          <a:spcPct val="0"/>
        </a:spcBef>
        <a:spcAft>
          <a:spcPct val="0"/>
        </a:spcAft>
        <a:defRPr sz="2400">
          <a:solidFill>
            <a:srgbClr val="003399"/>
          </a:solidFill>
          <a:latin typeface="Arial" pitchFamily="-110" charset="0"/>
          <a:ea typeface="Arial" pitchFamily="-110" charset="0"/>
          <a:cs typeface="Arial" pitchFamily="-110" charset="0"/>
        </a:defRPr>
      </a:lvl7pPr>
      <a:lvl8pPr marL="1371546" algn="l" rtl="0" eaLnBrk="1" fontAlgn="base" hangingPunct="1">
        <a:spcBef>
          <a:spcPct val="0"/>
        </a:spcBef>
        <a:spcAft>
          <a:spcPct val="0"/>
        </a:spcAft>
        <a:defRPr sz="2400">
          <a:solidFill>
            <a:srgbClr val="003399"/>
          </a:solidFill>
          <a:latin typeface="Arial" pitchFamily="-110" charset="0"/>
          <a:ea typeface="Arial" pitchFamily="-110" charset="0"/>
          <a:cs typeface="Arial" pitchFamily="-110" charset="0"/>
        </a:defRPr>
      </a:lvl8pPr>
      <a:lvl9pPr marL="1828728" algn="l" rtl="0" eaLnBrk="1" fontAlgn="base" hangingPunct="1">
        <a:spcBef>
          <a:spcPct val="0"/>
        </a:spcBef>
        <a:spcAft>
          <a:spcPct val="0"/>
        </a:spcAft>
        <a:defRPr sz="2400">
          <a:solidFill>
            <a:srgbClr val="003399"/>
          </a:solidFill>
          <a:latin typeface="Arial" pitchFamily="-110" charset="0"/>
          <a:ea typeface="Arial" pitchFamily="-110" charset="0"/>
          <a:cs typeface="Arial" pitchFamily="-110" charset="0"/>
        </a:defRPr>
      </a:lvl9pPr>
    </p:titleStyle>
    <p:bodyStyle>
      <a:lvl1pPr marL="342886" indent="-342886" algn="l" rtl="0" eaLnBrk="1" fontAlgn="base" hangingPunct="1">
        <a:spcBef>
          <a:spcPct val="20000"/>
        </a:spcBef>
        <a:spcAft>
          <a:spcPct val="0"/>
        </a:spcAft>
        <a:buChar char="•"/>
        <a:defRPr sz="2200">
          <a:solidFill>
            <a:schemeClr val="tx1"/>
          </a:solidFill>
          <a:latin typeface="+mn-lt"/>
          <a:ea typeface="+mn-ea"/>
          <a:cs typeface="+mn-cs"/>
        </a:defRPr>
      </a:lvl1pPr>
      <a:lvl2pPr marL="742921" indent="-285739" algn="l" rtl="0" eaLnBrk="1" fontAlgn="base" hangingPunct="1">
        <a:spcBef>
          <a:spcPct val="20000"/>
        </a:spcBef>
        <a:spcAft>
          <a:spcPct val="0"/>
        </a:spcAft>
        <a:buChar char="–"/>
        <a:defRPr sz="2800">
          <a:solidFill>
            <a:srgbClr val="003399"/>
          </a:solidFill>
          <a:latin typeface="+mn-lt"/>
          <a:ea typeface="+mn-ea"/>
          <a:cs typeface="+mn-cs"/>
        </a:defRPr>
      </a:lvl2pPr>
      <a:lvl3pPr marL="1142955" indent="-228591" algn="l" rtl="0" eaLnBrk="1" fontAlgn="base" hangingPunct="1">
        <a:spcBef>
          <a:spcPct val="20000"/>
        </a:spcBef>
        <a:spcAft>
          <a:spcPct val="0"/>
        </a:spcAft>
        <a:buFont typeface="Arial" charset="0"/>
        <a:buChar char="–"/>
        <a:defRPr sz="2400">
          <a:solidFill>
            <a:srgbClr val="5F5F5F"/>
          </a:solidFill>
          <a:latin typeface="+mn-lt"/>
          <a:ea typeface="+mn-ea"/>
          <a:cs typeface="+mn-cs"/>
        </a:defRPr>
      </a:lvl3pPr>
      <a:lvl4pPr marL="1600137" indent="-228591" algn="l" rtl="0" eaLnBrk="1" fontAlgn="base" hangingPunct="1">
        <a:spcBef>
          <a:spcPct val="20000"/>
        </a:spcBef>
        <a:spcAft>
          <a:spcPct val="0"/>
        </a:spcAft>
        <a:buFont typeface="Arial" charset="0"/>
        <a:buChar char="–"/>
        <a:defRPr sz="2000">
          <a:solidFill>
            <a:srgbClr val="5F5F5F"/>
          </a:solidFill>
          <a:latin typeface="+mn-lt"/>
          <a:ea typeface="+mn-ea"/>
          <a:cs typeface="+mn-cs"/>
        </a:defRPr>
      </a:lvl4pPr>
      <a:lvl5pPr marL="2057319" indent="-228591" algn="l" rtl="0" eaLnBrk="1" fontAlgn="base" hangingPunct="1">
        <a:spcBef>
          <a:spcPct val="20000"/>
        </a:spcBef>
        <a:spcAft>
          <a:spcPct val="0"/>
        </a:spcAft>
        <a:buFont typeface="Arial" charset="0"/>
        <a:buChar char="–"/>
        <a:defRPr sz="2000">
          <a:solidFill>
            <a:srgbClr val="5F5F5F"/>
          </a:solidFill>
          <a:latin typeface="+mn-lt"/>
          <a:ea typeface="+mn-ea"/>
          <a:cs typeface="+mn-cs"/>
        </a:defRPr>
      </a:lvl5pPr>
      <a:lvl6pPr marL="2514501" indent="-228591" algn="l" rtl="0" eaLnBrk="1" fontAlgn="base" hangingPunct="1">
        <a:spcBef>
          <a:spcPct val="20000"/>
        </a:spcBef>
        <a:spcAft>
          <a:spcPct val="0"/>
        </a:spcAft>
        <a:buFont typeface="Arial" pitchFamily="-110" charset="0"/>
        <a:buChar char="–"/>
        <a:defRPr>
          <a:solidFill>
            <a:srgbClr val="5F5F5F"/>
          </a:solidFill>
          <a:latin typeface="+mn-lt"/>
          <a:ea typeface="+mn-ea"/>
          <a:cs typeface="+mn-cs"/>
        </a:defRPr>
      </a:lvl6pPr>
      <a:lvl7pPr marL="2971683" indent="-228591" algn="l" rtl="0" eaLnBrk="1" fontAlgn="base" hangingPunct="1">
        <a:spcBef>
          <a:spcPct val="20000"/>
        </a:spcBef>
        <a:spcAft>
          <a:spcPct val="0"/>
        </a:spcAft>
        <a:buFont typeface="Arial" pitchFamily="-110" charset="0"/>
        <a:buChar char="–"/>
        <a:defRPr>
          <a:solidFill>
            <a:srgbClr val="5F5F5F"/>
          </a:solidFill>
          <a:latin typeface="+mn-lt"/>
          <a:ea typeface="+mn-ea"/>
          <a:cs typeface="+mn-cs"/>
        </a:defRPr>
      </a:lvl7pPr>
      <a:lvl8pPr marL="3428865" indent="-228591" algn="l" rtl="0" eaLnBrk="1" fontAlgn="base" hangingPunct="1">
        <a:spcBef>
          <a:spcPct val="20000"/>
        </a:spcBef>
        <a:spcAft>
          <a:spcPct val="0"/>
        </a:spcAft>
        <a:buFont typeface="Arial" pitchFamily="-110" charset="0"/>
        <a:buChar char="–"/>
        <a:defRPr>
          <a:solidFill>
            <a:srgbClr val="5F5F5F"/>
          </a:solidFill>
          <a:latin typeface="+mn-lt"/>
          <a:ea typeface="+mn-ea"/>
          <a:cs typeface="+mn-cs"/>
        </a:defRPr>
      </a:lvl8pPr>
      <a:lvl9pPr marL="3886047" indent="-228591" algn="l" rtl="0" eaLnBrk="1" fontAlgn="base" hangingPunct="1">
        <a:spcBef>
          <a:spcPct val="20000"/>
        </a:spcBef>
        <a:spcAft>
          <a:spcPct val="0"/>
        </a:spcAft>
        <a:buFont typeface="Arial" pitchFamily="-110" charset="0"/>
        <a:buChar char="–"/>
        <a:defRPr>
          <a:solidFill>
            <a:srgbClr val="5F5F5F"/>
          </a:solidFill>
          <a:latin typeface="+mn-lt"/>
          <a:ea typeface="+mn-ea"/>
          <a:cs typeface="+mn-cs"/>
        </a:defRPr>
      </a:lvl9pPr>
    </p:bodyStyle>
    <p:otherStyle>
      <a:defPPr>
        <a:defRPr lang="en-US"/>
      </a:defPPr>
      <a:lvl1pPr marL="0" algn="l" defTabSz="457182" rtl="0" eaLnBrk="1" latinLnBrk="0" hangingPunct="1">
        <a:defRPr sz="1800" kern="1200">
          <a:solidFill>
            <a:schemeClr val="tx1"/>
          </a:solidFill>
          <a:latin typeface="+mn-lt"/>
          <a:ea typeface="+mn-ea"/>
          <a:cs typeface="+mn-cs"/>
        </a:defRPr>
      </a:lvl1pPr>
      <a:lvl2pPr marL="457182" algn="l" defTabSz="457182" rtl="0" eaLnBrk="1" latinLnBrk="0" hangingPunct="1">
        <a:defRPr sz="1800" kern="1200">
          <a:solidFill>
            <a:schemeClr val="tx1"/>
          </a:solidFill>
          <a:latin typeface="+mn-lt"/>
          <a:ea typeface="+mn-ea"/>
          <a:cs typeface="+mn-cs"/>
        </a:defRPr>
      </a:lvl2pPr>
      <a:lvl3pPr marL="914364" algn="l" defTabSz="457182" rtl="0" eaLnBrk="1" latinLnBrk="0" hangingPunct="1">
        <a:defRPr sz="1800" kern="1200">
          <a:solidFill>
            <a:schemeClr val="tx1"/>
          </a:solidFill>
          <a:latin typeface="+mn-lt"/>
          <a:ea typeface="+mn-ea"/>
          <a:cs typeface="+mn-cs"/>
        </a:defRPr>
      </a:lvl3pPr>
      <a:lvl4pPr marL="1371546" algn="l" defTabSz="457182" rtl="0" eaLnBrk="1" latinLnBrk="0" hangingPunct="1">
        <a:defRPr sz="1800" kern="1200">
          <a:solidFill>
            <a:schemeClr val="tx1"/>
          </a:solidFill>
          <a:latin typeface="+mn-lt"/>
          <a:ea typeface="+mn-ea"/>
          <a:cs typeface="+mn-cs"/>
        </a:defRPr>
      </a:lvl4pPr>
      <a:lvl5pPr marL="1828728" algn="l" defTabSz="457182" rtl="0" eaLnBrk="1" latinLnBrk="0" hangingPunct="1">
        <a:defRPr sz="1800" kern="1200">
          <a:solidFill>
            <a:schemeClr val="tx1"/>
          </a:solidFill>
          <a:latin typeface="+mn-lt"/>
          <a:ea typeface="+mn-ea"/>
          <a:cs typeface="+mn-cs"/>
        </a:defRPr>
      </a:lvl5pPr>
      <a:lvl6pPr marL="2285910" algn="l" defTabSz="457182" rtl="0" eaLnBrk="1" latinLnBrk="0" hangingPunct="1">
        <a:defRPr sz="1800" kern="1200">
          <a:solidFill>
            <a:schemeClr val="tx1"/>
          </a:solidFill>
          <a:latin typeface="+mn-lt"/>
          <a:ea typeface="+mn-ea"/>
          <a:cs typeface="+mn-cs"/>
        </a:defRPr>
      </a:lvl6pPr>
      <a:lvl7pPr marL="2743092" algn="l" defTabSz="457182" rtl="0" eaLnBrk="1" latinLnBrk="0" hangingPunct="1">
        <a:defRPr sz="1800" kern="1200">
          <a:solidFill>
            <a:schemeClr val="tx1"/>
          </a:solidFill>
          <a:latin typeface="+mn-lt"/>
          <a:ea typeface="+mn-ea"/>
          <a:cs typeface="+mn-cs"/>
        </a:defRPr>
      </a:lvl7pPr>
      <a:lvl8pPr marL="3200274" algn="l" defTabSz="457182" rtl="0" eaLnBrk="1" latinLnBrk="0" hangingPunct="1">
        <a:defRPr sz="1800" kern="1200">
          <a:solidFill>
            <a:schemeClr val="tx1"/>
          </a:solidFill>
          <a:latin typeface="+mn-lt"/>
          <a:ea typeface="+mn-ea"/>
          <a:cs typeface="+mn-cs"/>
        </a:defRPr>
      </a:lvl8pPr>
      <a:lvl9pPr marL="3657456" algn="l" defTabSz="45718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6.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10" Type="http://schemas.openxmlformats.org/officeDocument/2006/relationships/image" Target="../media/image29.png"/><Relationship Id="rId4" Type="http://schemas.openxmlformats.org/officeDocument/2006/relationships/image" Target="../media/image23.png"/><Relationship Id="rId9" Type="http://schemas.openxmlformats.org/officeDocument/2006/relationships/image" Target="../media/image28.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hemeOverride" Target="../theme/themeOverride1.xml"/><Relationship Id="rId4" Type="http://schemas.openxmlformats.org/officeDocument/2006/relationships/image" Target="../media/image30.png"/></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w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1"/>
          <p:cNvSpPr>
            <a:spLocks noGrp="1" noChangeArrowheads="1"/>
          </p:cNvSpPr>
          <p:nvPr>
            <p:ph type="ctrTitle"/>
          </p:nvPr>
        </p:nvSpPr>
        <p:spPr>
          <a:ln/>
        </p:spPr>
        <p:txBody>
          <a:bodyPr/>
          <a:lstStyle/>
          <a:p>
            <a:pPr>
              <a:tabLst>
                <a:tab pos="0" algn="l"/>
                <a:tab pos="913110" algn="l"/>
                <a:tab pos="1827151" algn="l"/>
                <a:tab pos="2741191" algn="l"/>
                <a:tab pos="3655231" algn="l"/>
                <a:tab pos="4569271" algn="l"/>
                <a:tab pos="5483312" algn="l"/>
                <a:tab pos="6397352" algn="l"/>
              </a:tabLst>
            </a:pPr>
            <a:r>
              <a:rPr lang="en-GB" dirty="0" err="1" smtClean="0"/>
              <a:t>Erstellung</a:t>
            </a:r>
            <a:r>
              <a:rPr lang="en-GB" dirty="0" smtClean="0"/>
              <a:t> &amp; </a:t>
            </a:r>
            <a:r>
              <a:rPr lang="en-GB" dirty="0" err="1" smtClean="0"/>
              <a:t>Verifikation</a:t>
            </a:r>
            <a:r>
              <a:rPr lang="en-GB" dirty="0" smtClean="0"/>
              <a:t> </a:t>
            </a:r>
            <a:br>
              <a:rPr lang="en-GB" dirty="0" smtClean="0"/>
            </a:br>
            <a:r>
              <a:rPr lang="en-GB" dirty="0" smtClean="0"/>
              <a:t>von </a:t>
            </a:r>
            <a:r>
              <a:rPr lang="en-GB" dirty="0" err="1" smtClean="0"/>
              <a:t>Mechatronik-Systemen</a:t>
            </a:r>
            <a:endParaRPr lang="en-GB" dirty="0"/>
          </a:p>
        </p:txBody>
      </p:sp>
      <p:sp>
        <p:nvSpPr>
          <p:cNvPr id="9218" name="Rectangle 2"/>
          <p:cNvSpPr>
            <a:spLocks noGrp="1" noChangeArrowheads="1"/>
          </p:cNvSpPr>
          <p:nvPr>
            <p:ph type="subTitle" idx="1"/>
          </p:nvPr>
        </p:nvSpPr>
        <p:spPr>
          <a:ln/>
        </p:spPr>
        <p:txBody>
          <a:bodyPr lIns="91514" tIns="45757" rIns="91514" bIns="45757"/>
          <a:lstStyle/>
          <a:p>
            <a:pPr>
              <a:spcBef>
                <a:spcPts val="600"/>
              </a:spcBef>
              <a:buClr>
                <a:srgbClr val="5F5F5F"/>
              </a:buClr>
              <a:tabLst>
                <a:tab pos="0" algn="l"/>
                <a:tab pos="913110" algn="l"/>
                <a:tab pos="1827151" algn="l"/>
                <a:tab pos="2741191" algn="l"/>
                <a:tab pos="3655231" algn="l"/>
                <a:tab pos="4569271" algn="l"/>
                <a:tab pos="5483312" algn="l"/>
                <a:tab pos="6397352" algn="l"/>
              </a:tabLst>
            </a:pPr>
            <a:r>
              <a:rPr lang="en-GB" dirty="0"/>
              <a:t>Martin </a:t>
            </a:r>
            <a:r>
              <a:rPr lang="en-GB" dirty="0" smtClean="0"/>
              <a:t>Santen</a:t>
            </a:r>
            <a:endParaRPr lang="en-GB" dirty="0"/>
          </a:p>
        </p:txBody>
      </p:sp>
    </p:spTree>
  </p:cSld>
  <p:clrMapOvr>
    <a:masterClrMapping/>
  </p:clrMapOvr>
  <p:transition>
    <p:fade/>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2"/>
          <p:cNvSpPr>
            <a:spLocks noGrp="1" noChangeArrowheads="1"/>
          </p:cNvSpPr>
          <p:nvPr>
            <p:ph type="title"/>
          </p:nvPr>
        </p:nvSpPr>
        <p:spPr>
          <a:xfrm>
            <a:off x="228600" y="152400"/>
            <a:ext cx="8229600" cy="1143000"/>
          </a:xfrm>
        </p:spPr>
        <p:txBody>
          <a:bodyPr/>
          <a:lstStyle/>
          <a:p>
            <a:r>
              <a:rPr lang="en-US" sz="2200" dirty="0"/>
              <a:t>Zuken – Synopsys Virtual HW/SW Integration</a:t>
            </a:r>
          </a:p>
        </p:txBody>
      </p:sp>
      <p:pic>
        <p:nvPicPr>
          <p:cNvPr id="230403" name="Picture 3"/>
          <p:cNvPicPr>
            <a:picLocks noChangeAspect="1" noChangeArrowheads="1"/>
          </p:cNvPicPr>
          <p:nvPr/>
        </p:nvPicPr>
        <p:blipFill>
          <a:blip r:embed="rId2" cstate="print"/>
          <a:srcRect/>
          <a:stretch>
            <a:fillRect/>
          </a:stretch>
        </p:blipFill>
        <p:spPr bwMode="auto">
          <a:xfrm>
            <a:off x="3379110" y="1945413"/>
            <a:ext cx="5083629" cy="4040909"/>
          </a:xfrm>
          <a:prstGeom prst="rect">
            <a:avLst/>
          </a:prstGeom>
          <a:noFill/>
          <a:ln w="25400">
            <a:noFill/>
            <a:miter lim="800000"/>
            <a:headEnd/>
            <a:tailEnd/>
          </a:ln>
          <a:effectLst/>
        </p:spPr>
      </p:pic>
      <p:sp>
        <p:nvSpPr>
          <p:cNvPr id="230404" name="AutoShape 4"/>
          <p:cNvSpPr>
            <a:spLocks noChangeArrowheads="1"/>
          </p:cNvSpPr>
          <p:nvPr/>
        </p:nvSpPr>
        <p:spPr bwMode="auto">
          <a:xfrm>
            <a:off x="909866" y="1988705"/>
            <a:ext cx="1810657" cy="3971636"/>
          </a:xfrm>
          <a:prstGeom prst="roundRect">
            <a:avLst>
              <a:gd name="adj" fmla="val 16667"/>
            </a:avLst>
          </a:prstGeom>
          <a:solidFill>
            <a:srgbClr val="FFFF99"/>
          </a:solidFill>
          <a:ln w="25400">
            <a:solidFill>
              <a:schemeClr val="tx1"/>
            </a:solidFill>
            <a:round/>
            <a:headEnd/>
            <a:tailEnd/>
          </a:ln>
          <a:effectLst/>
        </p:spPr>
        <p:txBody>
          <a:bodyPr wrap="none" lIns="53560" tIns="26780" rIns="53560" bIns="26780" anchor="ctr"/>
          <a:lstStyle/>
          <a:p>
            <a:pPr algn="ctr"/>
            <a:r>
              <a:rPr lang="de-DE" sz="1400" b="1" dirty="0">
                <a:solidFill>
                  <a:schemeClr val="tx1"/>
                </a:solidFill>
                <a:latin typeface="+mn-lt"/>
              </a:rPr>
              <a:t>CR-5000/</a:t>
            </a:r>
            <a:r>
              <a:rPr lang="de-DE" sz="1400" b="1" dirty="0">
                <a:solidFill>
                  <a:srgbClr val="FF0000"/>
                </a:solidFill>
                <a:latin typeface="+mn-lt"/>
              </a:rPr>
              <a:t>E</a:t>
            </a:r>
            <a:r>
              <a:rPr lang="de-DE" sz="1400" b="1" baseline="30000" dirty="0">
                <a:solidFill>
                  <a:srgbClr val="FF0000"/>
                </a:solidFill>
                <a:latin typeface="+mn-lt"/>
              </a:rPr>
              <a:t>3</a:t>
            </a:r>
            <a:r>
              <a:rPr lang="de-DE" sz="1400" b="1" dirty="0">
                <a:solidFill>
                  <a:schemeClr val="tx1"/>
                </a:solidFill>
                <a:latin typeface="+mn-lt"/>
              </a:rPr>
              <a:t>.cable</a:t>
            </a:r>
            <a:endParaRPr lang="de-DE" b="1" dirty="0">
              <a:solidFill>
                <a:schemeClr val="tx1"/>
              </a:solidFill>
              <a:latin typeface="+mn-lt"/>
            </a:endParaRPr>
          </a:p>
          <a:p>
            <a:pPr algn="ctr"/>
            <a:endParaRPr lang="de-DE" b="1" dirty="0">
              <a:solidFill>
                <a:schemeClr val="tx1"/>
              </a:solidFill>
              <a:latin typeface="+mn-lt"/>
            </a:endParaRPr>
          </a:p>
          <a:p>
            <a:pPr algn="ctr"/>
            <a:endParaRPr lang="de-DE" b="1" dirty="0">
              <a:solidFill>
                <a:schemeClr val="tx1"/>
              </a:solidFill>
              <a:latin typeface="+mn-lt"/>
            </a:endParaRPr>
          </a:p>
          <a:p>
            <a:pPr algn="ctr"/>
            <a:endParaRPr lang="de-DE" b="1" dirty="0">
              <a:solidFill>
                <a:schemeClr val="tx1"/>
              </a:solidFill>
              <a:latin typeface="+mn-lt"/>
            </a:endParaRPr>
          </a:p>
          <a:p>
            <a:pPr algn="ctr"/>
            <a:endParaRPr lang="de-DE" b="1" dirty="0">
              <a:solidFill>
                <a:schemeClr val="tx1"/>
              </a:solidFill>
              <a:latin typeface="+mn-lt"/>
            </a:endParaRPr>
          </a:p>
          <a:p>
            <a:pPr algn="ctr"/>
            <a:endParaRPr lang="de-DE" b="1" dirty="0">
              <a:solidFill>
                <a:schemeClr val="tx1"/>
              </a:solidFill>
              <a:latin typeface="+mn-lt"/>
            </a:endParaRPr>
          </a:p>
          <a:p>
            <a:pPr algn="ctr"/>
            <a:endParaRPr lang="de-DE" b="1" dirty="0">
              <a:solidFill>
                <a:schemeClr val="tx1"/>
              </a:solidFill>
              <a:latin typeface="+mn-lt"/>
            </a:endParaRPr>
          </a:p>
          <a:p>
            <a:pPr algn="ctr"/>
            <a:endParaRPr lang="de-DE" b="1" dirty="0">
              <a:solidFill>
                <a:schemeClr val="tx1"/>
              </a:solidFill>
              <a:latin typeface="+mn-lt"/>
            </a:endParaRPr>
          </a:p>
          <a:p>
            <a:pPr algn="ctr"/>
            <a:endParaRPr lang="de-DE" b="1" dirty="0">
              <a:solidFill>
                <a:schemeClr val="tx1"/>
              </a:solidFill>
              <a:latin typeface="+mn-lt"/>
            </a:endParaRPr>
          </a:p>
          <a:p>
            <a:pPr algn="ctr"/>
            <a:endParaRPr lang="de-DE" b="1" dirty="0">
              <a:solidFill>
                <a:schemeClr val="tx1"/>
              </a:solidFill>
              <a:latin typeface="+mn-lt"/>
            </a:endParaRPr>
          </a:p>
          <a:p>
            <a:pPr algn="ctr"/>
            <a:endParaRPr lang="de-DE" b="1" dirty="0">
              <a:solidFill>
                <a:schemeClr val="tx1"/>
              </a:solidFill>
              <a:latin typeface="+mn-lt"/>
            </a:endParaRPr>
          </a:p>
          <a:p>
            <a:pPr algn="ctr"/>
            <a:endParaRPr lang="de-DE" b="1" dirty="0">
              <a:solidFill>
                <a:schemeClr val="tx1"/>
              </a:solidFill>
              <a:latin typeface="+mn-lt"/>
            </a:endParaRPr>
          </a:p>
          <a:p>
            <a:pPr algn="ctr"/>
            <a:endParaRPr lang="de-DE" b="1" dirty="0">
              <a:solidFill>
                <a:schemeClr val="tx1"/>
              </a:solidFill>
              <a:latin typeface="+mn-lt"/>
            </a:endParaRPr>
          </a:p>
          <a:p>
            <a:pPr algn="ctr"/>
            <a:endParaRPr lang="de-DE" b="1" dirty="0">
              <a:solidFill>
                <a:schemeClr val="tx1"/>
              </a:solidFill>
              <a:latin typeface="+mn-lt"/>
            </a:endParaRPr>
          </a:p>
          <a:p>
            <a:pPr algn="ctr"/>
            <a:endParaRPr lang="de-DE" b="1" dirty="0">
              <a:solidFill>
                <a:schemeClr val="tx1"/>
              </a:solidFill>
              <a:latin typeface="+mn-lt"/>
            </a:endParaRPr>
          </a:p>
          <a:p>
            <a:pPr algn="ctr"/>
            <a:endParaRPr lang="de-DE" b="1" dirty="0">
              <a:solidFill>
                <a:schemeClr val="tx1"/>
              </a:solidFill>
              <a:latin typeface="+mn-lt"/>
            </a:endParaRPr>
          </a:p>
        </p:txBody>
      </p:sp>
      <p:sp>
        <p:nvSpPr>
          <p:cNvPr id="230405" name="AutoShape 5"/>
          <p:cNvSpPr>
            <a:spLocks noChangeArrowheads="1"/>
          </p:cNvSpPr>
          <p:nvPr/>
        </p:nvSpPr>
        <p:spPr bwMode="auto">
          <a:xfrm>
            <a:off x="2473780" y="3385705"/>
            <a:ext cx="1028700" cy="304992"/>
          </a:xfrm>
          <a:prstGeom prst="rightArrow">
            <a:avLst>
              <a:gd name="adj1" fmla="val 50000"/>
              <a:gd name="adj2" fmla="val 89432"/>
            </a:avLst>
          </a:prstGeom>
          <a:solidFill>
            <a:srgbClr val="CC0000"/>
          </a:solidFill>
          <a:ln w="12700">
            <a:solidFill>
              <a:schemeClr val="tx1"/>
            </a:solidFill>
            <a:miter lim="800000"/>
            <a:headEnd/>
            <a:tailEnd/>
          </a:ln>
          <a:effectLst/>
        </p:spPr>
        <p:txBody>
          <a:bodyPr wrap="none" lIns="53560" tIns="26780" rIns="53560" bIns="26780" anchor="ctr"/>
          <a:lstStyle/>
          <a:p>
            <a:endParaRPr lang="en-US" dirty="0">
              <a:latin typeface="+mn-lt"/>
            </a:endParaRPr>
          </a:p>
        </p:txBody>
      </p:sp>
      <p:grpSp>
        <p:nvGrpSpPr>
          <p:cNvPr id="2" name="Group 6"/>
          <p:cNvGrpSpPr>
            <a:grpSpLocks/>
          </p:cNvGrpSpPr>
          <p:nvPr/>
        </p:nvGrpSpPr>
        <p:grpSpPr bwMode="auto">
          <a:xfrm>
            <a:off x="1061334" y="2649570"/>
            <a:ext cx="1436033" cy="1324607"/>
            <a:chOff x="2031" y="1440"/>
            <a:chExt cx="930" cy="931"/>
          </a:xfrm>
        </p:grpSpPr>
        <p:pic>
          <p:nvPicPr>
            <p:cNvPr id="230407" name="Picture 7" descr="blocks"/>
            <p:cNvPicPr preferRelativeResize="0">
              <a:picLocks noChangeAspect="1" noChangeArrowheads="1"/>
            </p:cNvPicPr>
            <p:nvPr/>
          </p:nvPicPr>
          <p:blipFill>
            <a:blip r:embed="rId3" cstate="print"/>
            <a:srcRect/>
            <a:stretch>
              <a:fillRect/>
            </a:stretch>
          </p:blipFill>
          <p:spPr bwMode="auto">
            <a:xfrm>
              <a:off x="2031" y="1440"/>
              <a:ext cx="930" cy="832"/>
            </a:xfrm>
            <a:prstGeom prst="rect">
              <a:avLst/>
            </a:prstGeom>
            <a:solidFill>
              <a:srgbClr val="EAEAEA"/>
            </a:solidFill>
          </p:spPr>
        </p:pic>
        <p:sp>
          <p:nvSpPr>
            <p:cNvPr id="230408" name="Text Box 8"/>
            <p:cNvSpPr txBox="1">
              <a:spLocks noChangeArrowheads="1"/>
            </p:cNvSpPr>
            <p:nvPr/>
          </p:nvSpPr>
          <p:spPr bwMode="auto">
            <a:xfrm>
              <a:off x="2304" y="2130"/>
              <a:ext cx="618" cy="241"/>
            </a:xfrm>
            <a:prstGeom prst="rect">
              <a:avLst/>
            </a:prstGeom>
            <a:solidFill>
              <a:srgbClr val="EAEAEA"/>
            </a:solidFill>
            <a:ln w="12700">
              <a:noFill/>
              <a:miter lim="800000"/>
              <a:headEnd type="none" w="sm" len="sm"/>
              <a:tailEnd type="none" w="sm" len="sm"/>
            </a:ln>
            <a:effectLst/>
          </p:spPr>
          <p:txBody>
            <a:bodyPr wrap="none" lIns="156097" tIns="78049" rIns="156097" bIns="78049">
              <a:spAutoFit/>
            </a:bodyPr>
            <a:lstStyle/>
            <a:p>
              <a:pPr defTabSz="914041"/>
              <a:r>
                <a:rPr lang="de-DE" sz="1200" b="1" dirty="0" smtClean="0">
                  <a:solidFill>
                    <a:srgbClr val="FF0000"/>
                  </a:solidFill>
                  <a:latin typeface="+mn-lt"/>
                </a:rPr>
                <a:t>E³</a:t>
              </a:r>
              <a:r>
                <a:rPr lang="de-DE" sz="1200" b="1" dirty="0" smtClean="0">
                  <a:latin typeface="+mn-lt"/>
                </a:rPr>
                <a:t>.series</a:t>
              </a:r>
              <a:endParaRPr lang="de-DE" sz="1200" b="1" dirty="0">
                <a:latin typeface="+mn-lt"/>
              </a:endParaRPr>
            </a:p>
          </p:txBody>
        </p:sp>
      </p:grpSp>
      <p:sp>
        <p:nvSpPr>
          <p:cNvPr id="230411" name="AutoShape 11"/>
          <p:cNvSpPr>
            <a:spLocks noChangeArrowheads="1"/>
          </p:cNvSpPr>
          <p:nvPr/>
        </p:nvSpPr>
        <p:spPr bwMode="auto">
          <a:xfrm>
            <a:off x="3131458" y="3821546"/>
            <a:ext cx="371022" cy="304992"/>
          </a:xfrm>
          <a:prstGeom prst="rightArrow">
            <a:avLst>
              <a:gd name="adj1" fmla="val 50157"/>
              <a:gd name="adj2" fmla="val 88010"/>
            </a:avLst>
          </a:prstGeom>
          <a:solidFill>
            <a:srgbClr val="CC0000"/>
          </a:solidFill>
          <a:ln w="12700">
            <a:solidFill>
              <a:schemeClr val="tx1"/>
            </a:solidFill>
            <a:miter lim="800000"/>
            <a:headEnd/>
            <a:tailEnd/>
          </a:ln>
          <a:effectLst/>
        </p:spPr>
        <p:txBody>
          <a:bodyPr wrap="none" lIns="53560" tIns="26780" rIns="53560" bIns="26780" anchor="ctr"/>
          <a:lstStyle/>
          <a:p>
            <a:endParaRPr lang="en-US" dirty="0">
              <a:latin typeface="+mn-lt"/>
            </a:endParaRPr>
          </a:p>
        </p:txBody>
      </p:sp>
      <p:sp>
        <p:nvSpPr>
          <p:cNvPr id="230412" name="Rectangle 12"/>
          <p:cNvSpPr>
            <a:spLocks noChangeArrowheads="1"/>
          </p:cNvSpPr>
          <p:nvPr/>
        </p:nvSpPr>
        <p:spPr bwMode="auto">
          <a:xfrm>
            <a:off x="2967266" y="3894667"/>
            <a:ext cx="164193" cy="1059296"/>
          </a:xfrm>
          <a:prstGeom prst="rect">
            <a:avLst/>
          </a:prstGeom>
          <a:solidFill>
            <a:srgbClr val="CC0000"/>
          </a:solidFill>
          <a:ln w="12700">
            <a:solidFill>
              <a:schemeClr val="tx1"/>
            </a:solidFill>
            <a:miter lim="800000"/>
            <a:headEnd/>
            <a:tailEnd/>
          </a:ln>
          <a:effectLst/>
        </p:spPr>
        <p:txBody>
          <a:bodyPr wrap="none" lIns="53560" tIns="26780" rIns="53560" bIns="26780" anchor="ctr"/>
          <a:lstStyle/>
          <a:p>
            <a:endParaRPr lang="en-US" dirty="0">
              <a:latin typeface="+mn-lt"/>
            </a:endParaRPr>
          </a:p>
        </p:txBody>
      </p:sp>
      <p:sp>
        <p:nvSpPr>
          <p:cNvPr id="230413" name="Rectangle 13"/>
          <p:cNvSpPr>
            <a:spLocks noChangeArrowheads="1"/>
          </p:cNvSpPr>
          <p:nvPr/>
        </p:nvSpPr>
        <p:spPr bwMode="auto">
          <a:xfrm rot="5400000">
            <a:off x="2735957" y="4563275"/>
            <a:ext cx="174144" cy="616857"/>
          </a:xfrm>
          <a:prstGeom prst="rect">
            <a:avLst/>
          </a:prstGeom>
          <a:solidFill>
            <a:srgbClr val="CC0000"/>
          </a:solidFill>
          <a:ln w="12700">
            <a:solidFill>
              <a:schemeClr val="tx1"/>
            </a:solidFill>
            <a:miter lim="800000"/>
            <a:headEnd/>
            <a:tailEnd/>
          </a:ln>
          <a:effectLst/>
        </p:spPr>
        <p:txBody>
          <a:bodyPr wrap="none" lIns="53560" tIns="26780" rIns="53560" bIns="26780" anchor="ctr"/>
          <a:lstStyle/>
          <a:p>
            <a:endParaRPr lang="en-US" dirty="0">
              <a:latin typeface="+mn-lt"/>
            </a:endParaRPr>
          </a:p>
        </p:txBody>
      </p:sp>
      <p:pic>
        <p:nvPicPr>
          <p:cNvPr id="14" name="Picture 2"/>
          <p:cNvPicPr>
            <a:picLocks noChangeAspect="1" noChangeArrowheads="1"/>
          </p:cNvPicPr>
          <p:nvPr/>
        </p:nvPicPr>
        <p:blipFill>
          <a:blip r:embed="rId4" cstate="print"/>
          <a:srcRect/>
          <a:stretch>
            <a:fillRect/>
          </a:stretch>
        </p:blipFill>
        <p:spPr bwMode="auto">
          <a:xfrm>
            <a:off x="1102157" y="4208433"/>
            <a:ext cx="1401845" cy="909338"/>
          </a:xfrm>
          <a:prstGeom prst="rect">
            <a:avLst/>
          </a:prstGeom>
          <a:noFill/>
          <a:ln w="9525">
            <a:noFill/>
            <a:miter lim="800000"/>
            <a:headEnd/>
            <a:tailEnd/>
          </a:ln>
        </p:spPr>
      </p:pic>
      <p:sp>
        <p:nvSpPr>
          <p:cNvPr id="230410" name="Text Box 10"/>
          <p:cNvSpPr txBox="1">
            <a:spLocks noChangeArrowheads="1"/>
          </p:cNvSpPr>
          <p:nvPr/>
        </p:nvSpPr>
        <p:spPr bwMode="auto">
          <a:xfrm>
            <a:off x="1142977" y="4944564"/>
            <a:ext cx="1430184" cy="461655"/>
          </a:xfrm>
          <a:prstGeom prst="rect">
            <a:avLst/>
          </a:prstGeom>
          <a:solidFill>
            <a:srgbClr val="EAEAEA"/>
          </a:solidFill>
          <a:ln w="12700">
            <a:noFill/>
            <a:miter lim="800000"/>
            <a:headEnd type="none" w="sm" len="sm"/>
            <a:tailEnd type="none" w="sm" len="sm"/>
          </a:ln>
          <a:effectLst/>
        </p:spPr>
        <p:txBody>
          <a:bodyPr wrap="none" lIns="91432" tIns="45715" rIns="91432" bIns="45715">
            <a:spAutoFit/>
          </a:bodyPr>
          <a:lstStyle/>
          <a:p>
            <a:pPr defTabSz="914041"/>
            <a:r>
              <a:rPr lang="de-DE" sz="1200" b="1" dirty="0">
                <a:latin typeface="+mn-lt"/>
              </a:rPr>
              <a:t>System Designer</a:t>
            </a:r>
          </a:p>
          <a:p>
            <a:pPr defTabSz="914041"/>
            <a:r>
              <a:rPr lang="de-DE" sz="1200" b="1" dirty="0">
                <a:latin typeface="+mn-lt"/>
              </a:rPr>
              <a:t>Design Gateway</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6690" name="Rectangle 2"/>
          <p:cNvSpPr>
            <a:spLocks noGrp="1" noChangeArrowheads="1"/>
          </p:cNvSpPr>
          <p:nvPr>
            <p:ph type="title"/>
          </p:nvPr>
        </p:nvSpPr>
        <p:spPr>
          <a:xfrm>
            <a:off x="228600" y="152400"/>
            <a:ext cx="8229600" cy="1143000"/>
          </a:xfrm>
        </p:spPr>
        <p:txBody>
          <a:bodyPr/>
          <a:lstStyle/>
          <a:p>
            <a:r>
              <a:rPr lang="en-US" dirty="0"/>
              <a:t>Saber </a:t>
            </a:r>
            <a:r>
              <a:rPr lang="en-US" dirty="0" err="1" smtClean="0"/>
              <a:t>Umgebung</a:t>
            </a:r>
            <a:endParaRPr lang="en-US" sz="2000" i="1" dirty="0">
              <a:solidFill>
                <a:srgbClr val="FFCC99"/>
              </a:solidFill>
            </a:endParaRPr>
          </a:p>
        </p:txBody>
      </p:sp>
      <p:grpSp>
        <p:nvGrpSpPr>
          <p:cNvPr id="1266729" name="Group 41"/>
          <p:cNvGrpSpPr>
            <a:grpSpLocks/>
          </p:cNvGrpSpPr>
          <p:nvPr/>
        </p:nvGrpSpPr>
        <p:grpSpPr bwMode="auto">
          <a:xfrm>
            <a:off x="4591050" y="1122364"/>
            <a:ext cx="2038350" cy="4956175"/>
            <a:chOff x="2892" y="707"/>
            <a:chExt cx="1284" cy="3122"/>
          </a:xfrm>
        </p:grpSpPr>
        <p:grpSp>
          <p:nvGrpSpPr>
            <p:cNvPr id="1266728" name="Group 40"/>
            <p:cNvGrpSpPr>
              <a:grpSpLocks/>
            </p:cNvGrpSpPr>
            <p:nvPr/>
          </p:nvGrpSpPr>
          <p:grpSpPr bwMode="auto">
            <a:xfrm>
              <a:off x="2892" y="707"/>
              <a:ext cx="1284" cy="3122"/>
              <a:chOff x="2892" y="707"/>
              <a:chExt cx="1284" cy="3122"/>
            </a:xfrm>
          </p:grpSpPr>
          <p:sp>
            <p:nvSpPr>
              <p:cNvPr id="1266693" name="Rectangle 5"/>
              <p:cNvSpPr>
                <a:spLocks noChangeArrowheads="1"/>
              </p:cNvSpPr>
              <p:nvPr/>
            </p:nvSpPr>
            <p:spPr bwMode="auto">
              <a:xfrm>
                <a:off x="2925" y="707"/>
                <a:ext cx="1198" cy="3122"/>
              </a:xfrm>
              <a:prstGeom prst="rect">
                <a:avLst/>
              </a:prstGeom>
              <a:gradFill rotWithShape="1">
                <a:gsLst>
                  <a:gs pos="0">
                    <a:schemeClr val="accent2"/>
                  </a:gs>
                  <a:gs pos="100000">
                    <a:schemeClr val="accent2">
                      <a:gamma/>
                      <a:tint val="40000"/>
                      <a:invGamma/>
                    </a:schemeClr>
                  </a:gs>
                </a:gsLst>
                <a:lin ang="2700000" scaled="1"/>
              </a:gradFill>
              <a:ln w="9525">
                <a:solidFill>
                  <a:schemeClr val="tx1"/>
                </a:solidFill>
                <a:miter lim="800000"/>
                <a:headEnd/>
                <a:tailEnd/>
              </a:ln>
              <a:effectLst/>
            </p:spPr>
            <p:txBody>
              <a:bodyPr wrap="none" anchor="ctr"/>
              <a:lstStyle/>
              <a:p>
                <a:endParaRPr lang="en-US"/>
              </a:p>
            </p:txBody>
          </p:sp>
          <p:sp>
            <p:nvSpPr>
              <p:cNvPr id="1266694" name="Text Box 6"/>
              <p:cNvSpPr txBox="1">
                <a:spLocks noChangeArrowheads="1"/>
              </p:cNvSpPr>
              <p:nvPr/>
            </p:nvSpPr>
            <p:spPr bwMode="auto">
              <a:xfrm>
                <a:off x="2892" y="710"/>
                <a:ext cx="1284" cy="368"/>
              </a:xfrm>
              <a:prstGeom prst="rect">
                <a:avLst/>
              </a:prstGeom>
              <a:noFill/>
              <a:ln w="9525">
                <a:noFill/>
                <a:miter lim="800000"/>
                <a:headEnd/>
                <a:tailEnd/>
              </a:ln>
              <a:effectLst/>
            </p:spPr>
            <p:txBody>
              <a:bodyPr wrap="square">
                <a:spAutoFit/>
              </a:bodyPr>
              <a:lstStyle/>
              <a:p>
                <a:pPr algn="ctr">
                  <a:lnSpc>
                    <a:spcPct val="80000"/>
                  </a:lnSpc>
                </a:pPr>
                <a:r>
                  <a:rPr lang="en-US" sz="400" b="1" dirty="0">
                    <a:solidFill>
                      <a:schemeClr val="bg1"/>
                    </a:solidFill>
                    <a:cs typeface="Arial" charset="0"/>
                  </a:rPr>
                  <a:t/>
                </a:r>
                <a:br>
                  <a:rPr lang="en-US" sz="400" b="1" dirty="0">
                    <a:solidFill>
                      <a:schemeClr val="bg1"/>
                    </a:solidFill>
                    <a:cs typeface="Arial" charset="0"/>
                  </a:rPr>
                </a:br>
                <a:r>
                  <a:rPr lang="en-US" sz="1800" b="1" dirty="0" err="1" smtClean="0">
                    <a:solidFill>
                      <a:schemeClr val="bg1"/>
                    </a:solidFill>
                    <a:cs typeface="Arial" charset="0"/>
                  </a:rPr>
                  <a:t>Kommunikations-netz</a:t>
                </a:r>
                <a:endParaRPr lang="en-US" sz="1800" b="1" dirty="0">
                  <a:solidFill>
                    <a:schemeClr val="bg1"/>
                  </a:solidFill>
                  <a:cs typeface="Arial" charset="0"/>
                </a:endParaRPr>
              </a:p>
            </p:txBody>
          </p:sp>
        </p:grpSp>
        <p:pic>
          <p:nvPicPr>
            <p:cNvPr id="1266695" name="Picture 7" descr="InVehicleNetworking"/>
            <p:cNvPicPr>
              <a:picLocks noChangeAspect="1" noChangeArrowheads="1"/>
            </p:cNvPicPr>
            <p:nvPr/>
          </p:nvPicPr>
          <p:blipFill>
            <a:blip r:embed="rId3" cstate="print"/>
            <a:srcRect/>
            <a:stretch>
              <a:fillRect/>
            </a:stretch>
          </p:blipFill>
          <p:spPr bwMode="auto">
            <a:xfrm>
              <a:off x="2995" y="2246"/>
              <a:ext cx="1083" cy="502"/>
            </a:xfrm>
            <a:prstGeom prst="rect">
              <a:avLst/>
            </a:prstGeom>
            <a:noFill/>
          </p:spPr>
        </p:pic>
      </p:grpSp>
      <p:grpSp>
        <p:nvGrpSpPr>
          <p:cNvPr id="1266733" name="Group 45"/>
          <p:cNvGrpSpPr>
            <a:grpSpLocks/>
          </p:cNvGrpSpPr>
          <p:nvPr/>
        </p:nvGrpSpPr>
        <p:grpSpPr bwMode="auto">
          <a:xfrm>
            <a:off x="2617789" y="1122364"/>
            <a:ext cx="1914525" cy="4956175"/>
            <a:chOff x="1649" y="707"/>
            <a:chExt cx="1206" cy="3122"/>
          </a:xfrm>
        </p:grpSpPr>
        <p:sp>
          <p:nvSpPr>
            <p:cNvPr id="1266699" name="Rectangle 11"/>
            <p:cNvSpPr>
              <a:spLocks noChangeArrowheads="1"/>
            </p:cNvSpPr>
            <p:nvPr/>
          </p:nvSpPr>
          <p:spPr bwMode="auto">
            <a:xfrm>
              <a:off x="1649" y="707"/>
              <a:ext cx="1206" cy="3122"/>
            </a:xfrm>
            <a:prstGeom prst="rect">
              <a:avLst/>
            </a:prstGeom>
            <a:gradFill rotWithShape="1">
              <a:gsLst>
                <a:gs pos="0">
                  <a:schemeClr val="hlink"/>
                </a:gs>
                <a:gs pos="100000">
                  <a:schemeClr val="hlink">
                    <a:gamma/>
                    <a:tint val="40000"/>
                    <a:invGamma/>
                  </a:schemeClr>
                </a:gs>
              </a:gsLst>
              <a:lin ang="2700000" scaled="1"/>
            </a:gradFill>
            <a:ln w="9525">
              <a:solidFill>
                <a:schemeClr val="tx1"/>
              </a:solidFill>
              <a:miter lim="800000"/>
              <a:headEnd/>
              <a:tailEnd/>
            </a:ln>
            <a:effectLst/>
          </p:spPr>
          <p:txBody>
            <a:bodyPr wrap="none" anchor="ctr"/>
            <a:lstStyle/>
            <a:p>
              <a:endParaRPr lang="en-US"/>
            </a:p>
          </p:txBody>
        </p:sp>
        <p:sp>
          <p:nvSpPr>
            <p:cNvPr id="1266701" name="Text Box 13"/>
            <p:cNvSpPr txBox="1">
              <a:spLocks noChangeArrowheads="1"/>
            </p:cNvSpPr>
            <p:nvPr/>
          </p:nvSpPr>
          <p:spPr bwMode="auto">
            <a:xfrm>
              <a:off x="1711" y="733"/>
              <a:ext cx="1078" cy="337"/>
            </a:xfrm>
            <a:prstGeom prst="rect">
              <a:avLst/>
            </a:prstGeom>
            <a:noFill/>
            <a:ln w="9525">
              <a:noFill/>
              <a:miter lim="800000"/>
              <a:headEnd/>
              <a:tailEnd/>
            </a:ln>
            <a:effectLst/>
          </p:spPr>
          <p:txBody>
            <a:bodyPr wrap="none">
              <a:spAutoFit/>
            </a:bodyPr>
            <a:lstStyle/>
            <a:p>
              <a:pPr algn="ctr">
                <a:lnSpc>
                  <a:spcPct val="80000"/>
                </a:lnSpc>
              </a:pPr>
              <a:r>
                <a:rPr lang="en-US" sz="1800" b="1" dirty="0" err="1" smtClean="0">
                  <a:solidFill>
                    <a:schemeClr val="bg1"/>
                  </a:solidFill>
                  <a:cs typeface="Arial" charset="0"/>
                </a:rPr>
                <a:t>Antrieb</a:t>
              </a:r>
              <a:endParaRPr lang="en-US" sz="1800" b="1" dirty="0">
                <a:solidFill>
                  <a:schemeClr val="bg1"/>
                </a:solidFill>
                <a:cs typeface="Arial" charset="0"/>
              </a:endParaRPr>
            </a:p>
            <a:p>
              <a:pPr algn="ctr">
                <a:lnSpc>
                  <a:spcPct val="80000"/>
                </a:lnSpc>
              </a:pPr>
              <a:r>
                <a:rPr lang="en-US" sz="1800" b="1" dirty="0" err="1" smtClean="0">
                  <a:solidFill>
                    <a:schemeClr val="bg1"/>
                  </a:solidFill>
                  <a:cs typeface="Arial" charset="0"/>
                </a:rPr>
                <a:t>Lichtregelung</a:t>
              </a:r>
              <a:endParaRPr lang="en-US" sz="1800" b="1" dirty="0">
                <a:solidFill>
                  <a:schemeClr val="bg1"/>
                </a:solidFill>
                <a:cs typeface="Arial" charset="0"/>
              </a:endParaRPr>
            </a:p>
          </p:txBody>
        </p:sp>
        <p:pic>
          <p:nvPicPr>
            <p:cNvPr id="1266702" name="Picture 14" descr="Hybrid Electric Vehicle"/>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1729" y="2183"/>
              <a:ext cx="1033" cy="587"/>
            </a:xfrm>
            <a:prstGeom prst="rect">
              <a:avLst/>
            </a:prstGeom>
            <a:noFill/>
          </p:spPr>
        </p:pic>
      </p:grpSp>
      <p:grpSp>
        <p:nvGrpSpPr>
          <p:cNvPr id="1266732" name="Group 44"/>
          <p:cNvGrpSpPr>
            <a:grpSpLocks/>
          </p:cNvGrpSpPr>
          <p:nvPr/>
        </p:nvGrpSpPr>
        <p:grpSpPr bwMode="auto">
          <a:xfrm>
            <a:off x="6645276" y="1108075"/>
            <a:ext cx="1927225" cy="4954588"/>
            <a:chOff x="4186" y="698"/>
            <a:chExt cx="1214" cy="3121"/>
          </a:xfrm>
        </p:grpSpPr>
        <p:grpSp>
          <p:nvGrpSpPr>
            <p:cNvPr id="1266730" name="Group 42"/>
            <p:cNvGrpSpPr>
              <a:grpSpLocks/>
            </p:cNvGrpSpPr>
            <p:nvPr/>
          </p:nvGrpSpPr>
          <p:grpSpPr bwMode="auto">
            <a:xfrm>
              <a:off x="4186" y="698"/>
              <a:ext cx="1214" cy="3121"/>
              <a:chOff x="4186" y="698"/>
              <a:chExt cx="1214" cy="3121"/>
            </a:xfrm>
          </p:grpSpPr>
          <p:sp>
            <p:nvSpPr>
              <p:cNvPr id="1266705" name="Rectangle 17"/>
              <p:cNvSpPr>
                <a:spLocks noChangeArrowheads="1"/>
              </p:cNvSpPr>
              <p:nvPr/>
            </p:nvSpPr>
            <p:spPr bwMode="auto">
              <a:xfrm>
                <a:off x="4186" y="698"/>
                <a:ext cx="1214" cy="3121"/>
              </a:xfrm>
              <a:prstGeom prst="rect">
                <a:avLst/>
              </a:prstGeom>
              <a:gradFill rotWithShape="1">
                <a:gsLst>
                  <a:gs pos="0">
                    <a:schemeClr val="folHlink"/>
                  </a:gs>
                  <a:gs pos="100000">
                    <a:schemeClr val="folHlink">
                      <a:gamma/>
                      <a:tint val="40000"/>
                      <a:invGamma/>
                    </a:schemeClr>
                  </a:gs>
                </a:gsLst>
                <a:lin ang="2700000" scaled="1"/>
              </a:gradFill>
              <a:ln w="9525">
                <a:solidFill>
                  <a:schemeClr val="tx1"/>
                </a:solidFill>
                <a:miter lim="800000"/>
                <a:headEnd/>
                <a:tailEnd/>
              </a:ln>
              <a:effectLst/>
            </p:spPr>
            <p:txBody>
              <a:bodyPr wrap="none" anchor="ctr"/>
              <a:lstStyle/>
              <a:p>
                <a:pPr algn="ctr"/>
                <a:endParaRPr lang="en-US" sz="2400" dirty="0">
                  <a:cs typeface="Arial" charset="0"/>
                </a:endParaRPr>
              </a:p>
            </p:txBody>
          </p:sp>
          <p:sp>
            <p:nvSpPr>
              <p:cNvPr id="1266706" name="Text Box 18"/>
              <p:cNvSpPr txBox="1">
                <a:spLocks noChangeArrowheads="1"/>
              </p:cNvSpPr>
              <p:nvPr/>
            </p:nvSpPr>
            <p:spPr bwMode="auto">
              <a:xfrm>
                <a:off x="4205" y="707"/>
                <a:ext cx="1178" cy="229"/>
              </a:xfrm>
              <a:prstGeom prst="rect">
                <a:avLst/>
              </a:prstGeom>
              <a:noFill/>
              <a:ln w="9525">
                <a:noFill/>
                <a:miter lim="800000"/>
                <a:headEnd/>
                <a:tailEnd/>
              </a:ln>
              <a:effectLst/>
            </p:spPr>
            <p:txBody>
              <a:bodyPr>
                <a:spAutoFit/>
              </a:bodyPr>
              <a:lstStyle/>
              <a:p>
                <a:pPr algn="ctr">
                  <a:lnSpc>
                    <a:spcPct val="80000"/>
                  </a:lnSpc>
                </a:pPr>
                <a:r>
                  <a:rPr lang="en-US" sz="400" b="1" dirty="0">
                    <a:solidFill>
                      <a:schemeClr val="bg1"/>
                    </a:solidFill>
                    <a:cs typeface="Arial" charset="0"/>
                  </a:rPr>
                  <a:t/>
                </a:r>
                <a:br>
                  <a:rPr lang="en-US" sz="400" b="1" dirty="0">
                    <a:solidFill>
                      <a:schemeClr val="bg1"/>
                    </a:solidFill>
                    <a:cs typeface="Arial" charset="0"/>
                  </a:rPr>
                </a:br>
                <a:r>
                  <a:rPr lang="en-US" sz="1800" b="1" dirty="0" err="1" smtClean="0">
                    <a:solidFill>
                      <a:schemeClr val="bg1"/>
                    </a:solidFill>
                    <a:cs typeface="Arial" charset="0"/>
                  </a:rPr>
                  <a:t>Kabelbaum</a:t>
                </a:r>
                <a:endParaRPr lang="en-US" sz="1800" b="1" dirty="0">
                  <a:solidFill>
                    <a:schemeClr val="bg1"/>
                  </a:solidFill>
                  <a:cs typeface="Arial" charset="0"/>
                </a:endParaRPr>
              </a:p>
            </p:txBody>
          </p:sp>
        </p:grpSp>
        <p:grpSp>
          <p:nvGrpSpPr>
            <p:cNvPr id="1266731" name="Group 43"/>
            <p:cNvGrpSpPr>
              <a:grpSpLocks/>
            </p:cNvGrpSpPr>
            <p:nvPr/>
          </p:nvGrpSpPr>
          <p:grpSpPr bwMode="auto">
            <a:xfrm>
              <a:off x="4344" y="2144"/>
              <a:ext cx="864" cy="731"/>
              <a:chOff x="4344" y="2144"/>
              <a:chExt cx="864" cy="731"/>
            </a:xfrm>
          </p:grpSpPr>
          <p:pic>
            <p:nvPicPr>
              <p:cNvPr id="1266708" name="Picture 20" descr="Harness"/>
              <p:cNvPicPr>
                <a:picLocks noChangeAspect="1" noChangeArrowheads="1"/>
              </p:cNvPicPr>
              <p:nvPr/>
            </p:nvPicPr>
            <p:blipFill>
              <a:blip r:embed="rId5" cstate="print">
                <a:clrChange>
                  <a:clrFrom>
                    <a:srgbClr val="FFFEFC"/>
                  </a:clrFrom>
                  <a:clrTo>
                    <a:srgbClr val="FFFEFC">
                      <a:alpha val="0"/>
                    </a:srgbClr>
                  </a:clrTo>
                </a:clrChange>
              </a:blip>
              <a:srcRect/>
              <a:stretch>
                <a:fillRect/>
              </a:stretch>
            </p:blipFill>
            <p:spPr bwMode="auto">
              <a:xfrm>
                <a:off x="4772" y="2381"/>
                <a:ext cx="277" cy="214"/>
              </a:xfrm>
              <a:prstGeom prst="rect">
                <a:avLst/>
              </a:prstGeom>
              <a:noFill/>
            </p:spPr>
          </p:pic>
          <p:pic>
            <p:nvPicPr>
              <p:cNvPr id="1266709" name="Picture 21" descr="Harness"/>
              <p:cNvPicPr>
                <a:picLocks noChangeAspect="1" noChangeArrowheads="1"/>
              </p:cNvPicPr>
              <p:nvPr/>
            </p:nvPicPr>
            <p:blipFill>
              <a:blip r:embed="rId6" cstate="print">
                <a:clrChange>
                  <a:clrFrom>
                    <a:srgbClr val="FFFEFC"/>
                  </a:clrFrom>
                  <a:clrTo>
                    <a:srgbClr val="FFFEFC">
                      <a:alpha val="0"/>
                    </a:srgbClr>
                  </a:clrTo>
                </a:clrChange>
              </a:blip>
              <a:srcRect/>
              <a:stretch>
                <a:fillRect/>
              </a:stretch>
            </p:blipFill>
            <p:spPr bwMode="auto">
              <a:xfrm>
                <a:off x="4538" y="2381"/>
                <a:ext cx="277" cy="214"/>
              </a:xfrm>
              <a:prstGeom prst="rect">
                <a:avLst/>
              </a:prstGeom>
              <a:noFill/>
            </p:spPr>
          </p:pic>
          <p:pic>
            <p:nvPicPr>
              <p:cNvPr id="1266710" name="Picture 22" descr="Harness"/>
              <p:cNvPicPr>
                <a:picLocks noChangeAspect="1" noChangeArrowheads="1"/>
              </p:cNvPicPr>
              <p:nvPr/>
            </p:nvPicPr>
            <p:blipFill>
              <a:blip r:embed="rId7" cstate="print">
                <a:clrChange>
                  <a:clrFrom>
                    <a:srgbClr val="FEFEFE"/>
                  </a:clrFrom>
                  <a:clrTo>
                    <a:srgbClr val="FEFEFE">
                      <a:alpha val="0"/>
                    </a:srgbClr>
                  </a:clrTo>
                </a:clrChange>
              </a:blip>
              <a:srcRect l="5470" b="7117"/>
              <a:stretch>
                <a:fillRect/>
              </a:stretch>
            </p:blipFill>
            <p:spPr bwMode="auto">
              <a:xfrm>
                <a:off x="4344" y="2144"/>
                <a:ext cx="864" cy="731"/>
              </a:xfrm>
              <a:prstGeom prst="rect">
                <a:avLst/>
              </a:prstGeom>
              <a:noFill/>
            </p:spPr>
          </p:pic>
        </p:grpSp>
      </p:grpSp>
      <p:grpSp>
        <p:nvGrpSpPr>
          <p:cNvPr id="1266734" name="Group 46"/>
          <p:cNvGrpSpPr>
            <a:grpSpLocks/>
          </p:cNvGrpSpPr>
          <p:nvPr/>
        </p:nvGrpSpPr>
        <p:grpSpPr bwMode="auto">
          <a:xfrm>
            <a:off x="592138" y="1116013"/>
            <a:ext cx="1978025" cy="4959350"/>
            <a:chOff x="373" y="703"/>
            <a:chExt cx="1246" cy="3124"/>
          </a:xfrm>
        </p:grpSpPr>
        <p:sp>
          <p:nvSpPr>
            <p:cNvPr id="1266713" name="Rectangle 25"/>
            <p:cNvSpPr>
              <a:spLocks noChangeArrowheads="1"/>
            </p:cNvSpPr>
            <p:nvPr/>
          </p:nvSpPr>
          <p:spPr bwMode="auto">
            <a:xfrm>
              <a:off x="373" y="706"/>
              <a:ext cx="1214" cy="3121"/>
            </a:xfrm>
            <a:prstGeom prst="rect">
              <a:avLst/>
            </a:prstGeom>
            <a:gradFill rotWithShape="1">
              <a:gsLst>
                <a:gs pos="0">
                  <a:schemeClr val="accent1"/>
                </a:gs>
                <a:gs pos="100000">
                  <a:schemeClr val="accent1">
                    <a:gamma/>
                    <a:tint val="40000"/>
                    <a:invGamma/>
                  </a:schemeClr>
                </a:gs>
              </a:gsLst>
              <a:lin ang="2700000" scaled="1"/>
            </a:gradFill>
            <a:ln w="9525">
              <a:solidFill>
                <a:schemeClr val="tx2"/>
              </a:solidFill>
              <a:miter lim="800000"/>
              <a:headEnd/>
              <a:tailEnd/>
            </a:ln>
            <a:effectLst/>
          </p:spPr>
          <p:txBody>
            <a:bodyPr wrap="none" anchor="ctr"/>
            <a:lstStyle/>
            <a:p>
              <a:pPr algn="ctr"/>
              <a:endParaRPr lang="en-US" sz="2400" dirty="0">
                <a:solidFill>
                  <a:schemeClr val="bg1"/>
                </a:solidFill>
                <a:cs typeface="Arial" charset="0"/>
              </a:endParaRPr>
            </a:p>
          </p:txBody>
        </p:sp>
        <p:sp>
          <p:nvSpPr>
            <p:cNvPr id="1266714" name="Text Box 26"/>
            <p:cNvSpPr txBox="1">
              <a:spLocks noChangeArrowheads="1"/>
            </p:cNvSpPr>
            <p:nvPr/>
          </p:nvSpPr>
          <p:spPr bwMode="auto">
            <a:xfrm>
              <a:off x="392" y="703"/>
              <a:ext cx="1178" cy="368"/>
            </a:xfrm>
            <a:prstGeom prst="rect">
              <a:avLst/>
            </a:prstGeom>
            <a:noFill/>
            <a:ln w="9525">
              <a:noFill/>
              <a:miter lim="800000"/>
              <a:headEnd/>
              <a:tailEnd/>
            </a:ln>
            <a:effectLst/>
          </p:spPr>
          <p:txBody>
            <a:bodyPr>
              <a:spAutoFit/>
            </a:bodyPr>
            <a:lstStyle/>
            <a:p>
              <a:pPr algn="ctr">
                <a:lnSpc>
                  <a:spcPct val="80000"/>
                </a:lnSpc>
              </a:pPr>
              <a:r>
                <a:rPr lang="en-US" sz="400" b="1" dirty="0">
                  <a:solidFill>
                    <a:schemeClr val="bg1"/>
                  </a:solidFill>
                  <a:cs typeface="Arial" charset="0"/>
                </a:rPr>
                <a:t/>
              </a:r>
              <a:br>
                <a:rPr lang="en-US" sz="400" b="1" dirty="0">
                  <a:solidFill>
                    <a:schemeClr val="bg1"/>
                  </a:solidFill>
                  <a:cs typeface="Arial" charset="0"/>
                </a:rPr>
              </a:br>
              <a:r>
                <a:rPr lang="en-US" sz="1800" b="1" dirty="0" smtClean="0">
                  <a:solidFill>
                    <a:schemeClr val="bg1"/>
                  </a:solidFill>
                  <a:cs typeface="Arial" charset="0"/>
                </a:rPr>
                <a:t>Strom- </a:t>
              </a:r>
              <a:br>
                <a:rPr lang="en-US" sz="1800" b="1" dirty="0" smtClean="0">
                  <a:solidFill>
                    <a:schemeClr val="bg1"/>
                  </a:solidFill>
                  <a:cs typeface="Arial" charset="0"/>
                </a:rPr>
              </a:br>
              <a:r>
                <a:rPr lang="en-US" sz="1800" b="1" dirty="0" err="1" smtClean="0">
                  <a:solidFill>
                    <a:schemeClr val="bg1"/>
                  </a:solidFill>
                  <a:cs typeface="Arial" charset="0"/>
                </a:rPr>
                <a:t>versorgung</a:t>
              </a:r>
              <a:endParaRPr lang="en-US" sz="1800" b="1" dirty="0">
                <a:solidFill>
                  <a:schemeClr val="bg1"/>
                </a:solidFill>
                <a:cs typeface="Arial" charset="0"/>
              </a:endParaRPr>
            </a:p>
          </p:txBody>
        </p:sp>
        <p:pic>
          <p:nvPicPr>
            <p:cNvPr id="1266715" name="Picture 27" descr="PowerNetworks"/>
            <p:cNvPicPr>
              <a:picLocks noChangeAspect="1" noChangeArrowheads="1"/>
            </p:cNvPicPr>
            <p:nvPr/>
          </p:nvPicPr>
          <p:blipFill>
            <a:blip r:embed="rId8" cstate="print"/>
            <a:srcRect/>
            <a:stretch>
              <a:fillRect/>
            </a:stretch>
          </p:blipFill>
          <p:spPr bwMode="auto">
            <a:xfrm>
              <a:off x="403" y="2145"/>
              <a:ext cx="1216" cy="763"/>
            </a:xfrm>
            <a:prstGeom prst="rect">
              <a:avLst/>
            </a:prstGeom>
            <a:noFill/>
          </p:spPr>
        </p:pic>
      </p:grpSp>
      <p:sp>
        <p:nvSpPr>
          <p:cNvPr id="1266716" name="Rectangle 28"/>
          <p:cNvSpPr>
            <a:spLocks noChangeArrowheads="1"/>
          </p:cNvSpPr>
          <p:nvPr/>
        </p:nvSpPr>
        <p:spPr bwMode="auto">
          <a:xfrm>
            <a:off x="1136650" y="5670551"/>
            <a:ext cx="6869113" cy="276225"/>
          </a:xfrm>
          <a:prstGeom prst="rect">
            <a:avLst/>
          </a:prstGeom>
          <a:gradFill rotWithShape="1">
            <a:gsLst>
              <a:gs pos="0">
                <a:srgbClr val="111111"/>
              </a:gs>
              <a:gs pos="50000">
                <a:srgbClr val="111111">
                  <a:gamma/>
                  <a:tint val="53725"/>
                  <a:invGamma/>
                </a:srgbClr>
              </a:gs>
              <a:gs pos="100000">
                <a:srgbClr val="111111"/>
              </a:gs>
            </a:gsLst>
            <a:lin ang="0" scaled="1"/>
          </a:gradFill>
          <a:ln w="9525">
            <a:solidFill>
              <a:srgbClr val="777777"/>
            </a:solidFill>
            <a:miter lim="800000"/>
            <a:headEnd/>
            <a:tailEnd/>
          </a:ln>
          <a:effectLst/>
        </p:spPr>
        <p:txBody>
          <a:bodyPr wrap="none" lIns="91436" tIns="45718" rIns="91436" bIns="45718" anchor="ctr"/>
          <a:lstStyle/>
          <a:p>
            <a:pPr algn="ctr"/>
            <a:r>
              <a:rPr lang="en-US" sz="2000" b="1" dirty="0" smtClean="0">
                <a:solidFill>
                  <a:schemeClr val="bg1"/>
                </a:solidFill>
                <a:cs typeface="Arial" charset="0"/>
              </a:rPr>
              <a:t>Interfaces </a:t>
            </a:r>
            <a:r>
              <a:rPr lang="en-US" sz="2000" b="1" dirty="0" err="1" smtClean="0">
                <a:solidFill>
                  <a:schemeClr val="bg1"/>
                </a:solidFill>
                <a:cs typeface="Arial" charset="0"/>
              </a:rPr>
              <a:t>zu</a:t>
            </a:r>
            <a:r>
              <a:rPr lang="en-US" sz="2000" b="1" dirty="0" smtClean="0">
                <a:solidFill>
                  <a:schemeClr val="bg1"/>
                </a:solidFill>
                <a:cs typeface="Arial" charset="0"/>
              </a:rPr>
              <a:t> </a:t>
            </a:r>
            <a:r>
              <a:rPr lang="en-US" sz="2000" b="1" dirty="0" err="1" smtClean="0">
                <a:solidFill>
                  <a:schemeClr val="bg1"/>
                </a:solidFill>
                <a:cs typeface="Arial" charset="0"/>
              </a:rPr>
              <a:t>Drittsystemen</a:t>
            </a:r>
            <a:endParaRPr lang="en-US" sz="2000" b="1" dirty="0">
              <a:solidFill>
                <a:schemeClr val="bg1"/>
              </a:solidFill>
              <a:cs typeface="Arial" charset="0"/>
            </a:endParaRPr>
          </a:p>
        </p:txBody>
      </p:sp>
      <p:sp>
        <p:nvSpPr>
          <p:cNvPr id="1266717" name="AutoShape 29"/>
          <p:cNvSpPr>
            <a:spLocks noChangeArrowheads="1"/>
          </p:cNvSpPr>
          <p:nvPr/>
        </p:nvSpPr>
        <p:spPr bwMode="auto">
          <a:xfrm>
            <a:off x="376238" y="4795839"/>
            <a:ext cx="8386762" cy="625475"/>
          </a:xfrm>
          <a:prstGeom prst="roundRect">
            <a:avLst>
              <a:gd name="adj" fmla="val 5329"/>
            </a:avLst>
          </a:prstGeom>
          <a:gradFill rotWithShape="1">
            <a:gsLst>
              <a:gs pos="0">
                <a:schemeClr val="tx2"/>
              </a:gs>
              <a:gs pos="50000">
                <a:schemeClr val="tx2">
                  <a:gamma/>
                  <a:tint val="83529"/>
                  <a:invGamma/>
                </a:schemeClr>
              </a:gs>
              <a:gs pos="100000">
                <a:schemeClr val="tx2"/>
              </a:gs>
            </a:gsLst>
            <a:lin ang="0" scaled="1"/>
          </a:gradFill>
          <a:ln w="28575" algn="ctr">
            <a:noFill/>
            <a:round/>
            <a:headEnd/>
            <a:tailEnd/>
          </a:ln>
          <a:effectLst/>
        </p:spPr>
        <p:txBody>
          <a:bodyPr wrap="none" lIns="91436" tIns="45718" rIns="91436" bIns="45718" anchor="ctr"/>
          <a:lstStyle/>
          <a:p>
            <a:pPr algn="ctr"/>
            <a:r>
              <a:rPr lang="en-US" sz="3200" dirty="0" err="1" smtClean="0">
                <a:solidFill>
                  <a:schemeClr val="bg1"/>
                </a:solidFill>
                <a:cs typeface="Arial" charset="0"/>
              </a:rPr>
              <a:t>Postprocessing</a:t>
            </a:r>
            <a:r>
              <a:rPr lang="en-US" sz="3200" dirty="0" smtClean="0">
                <a:solidFill>
                  <a:schemeClr val="bg1"/>
                </a:solidFill>
                <a:cs typeface="Arial" charset="0"/>
              </a:rPr>
              <a:t>, </a:t>
            </a:r>
            <a:r>
              <a:rPr lang="en-US" sz="3200" dirty="0" err="1" smtClean="0">
                <a:solidFill>
                  <a:schemeClr val="bg1"/>
                </a:solidFill>
                <a:cs typeface="Arial" charset="0"/>
              </a:rPr>
              <a:t>Plotten</a:t>
            </a:r>
            <a:r>
              <a:rPr lang="en-US" sz="3200" dirty="0" smtClean="0">
                <a:solidFill>
                  <a:schemeClr val="bg1"/>
                </a:solidFill>
                <a:cs typeface="Arial" charset="0"/>
              </a:rPr>
              <a:t>, </a:t>
            </a:r>
            <a:r>
              <a:rPr lang="en-US" sz="3200" dirty="0" err="1" smtClean="0">
                <a:solidFill>
                  <a:schemeClr val="bg1"/>
                </a:solidFill>
                <a:cs typeface="Arial" charset="0"/>
              </a:rPr>
              <a:t>Bemassen</a:t>
            </a:r>
            <a:endParaRPr lang="en-US" sz="3200" dirty="0">
              <a:solidFill>
                <a:schemeClr val="bg1"/>
              </a:solidFill>
              <a:cs typeface="Arial" charset="0"/>
            </a:endParaRPr>
          </a:p>
        </p:txBody>
      </p:sp>
      <p:grpSp>
        <p:nvGrpSpPr>
          <p:cNvPr id="1266718" name="Group 30"/>
          <p:cNvGrpSpPr>
            <a:grpSpLocks/>
          </p:cNvGrpSpPr>
          <p:nvPr/>
        </p:nvGrpSpPr>
        <p:grpSpPr bwMode="auto">
          <a:xfrm>
            <a:off x="376238" y="1752600"/>
            <a:ext cx="8386762" cy="1371600"/>
            <a:chOff x="240" y="1104"/>
            <a:chExt cx="5328" cy="864"/>
          </a:xfrm>
        </p:grpSpPr>
        <p:sp>
          <p:nvSpPr>
            <p:cNvPr id="1266719" name="AutoShape 31"/>
            <p:cNvSpPr>
              <a:spLocks noChangeArrowheads="1"/>
            </p:cNvSpPr>
            <p:nvPr/>
          </p:nvSpPr>
          <p:spPr bwMode="auto">
            <a:xfrm>
              <a:off x="240" y="1104"/>
              <a:ext cx="2928" cy="384"/>
            </a:xfrm>
            <a:prstGeom prst="homePlate">
              <a:avLst>
                <a:gd name="adj" fmla="val 190625"/>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28575" algn="ctr">
              <a:noFill/>
              <a:miter lim="800000"/>
              <a:headEnd/>
              <a:tailEnd/>
            </a:ln>
            <a:effectLst/>
          </p:spPr>
          <p:txBody>
            <a:bodyPr wrap="none" anchor="ctr"/>
            <a:lstStyle/>
            <a:p>
              <a:pPr algn="ctr"/>
              <a:r>
                <a:rPr lang="en-US" sz="3200" dirty="0" smtClean="0">
                  <a:solidFill>
                    <a:schemeClr val="bg1"/>
                  </a:solidFill>
                  <a:cs typeface="Arial" charset="0"/>
                </a:rPr>
                <a:t>Plan-</a:t>
              </a:r>
              <a:r>
                <a:rPr lang="en-US" sz="3200" dirty="0" err="1" smtClean="0">
                  <a:solidFill>
                    <a:schemeClr val="bg1"/>
                  </a:solidFill>
                  <a:cs typeface="Arial" charset="0"/>
                </a:rPr>
                <a:t>Erstellung</a:t>
              </a:r>
              <a:endParaRPr lang="en-US" sz="3200" dirty="0">
                <a:solidFill>
                  <a:schemeClr val="bg1"/>
                </a:solidFill>
                <a:cs typeface="Arial" charset="0"/>
              </a:endParaRPr>
            </a:p>
          </p:txBody>
        </p:sp>
        <p:sp>
          <p:nvSpPr>
            <p:cNvPr id="1266720" name="AutoShape 32"/>
            <p:cNvSpPr>
              <a:spLocks noChangeArrowheads="1"/>
            </p:cNvSpPr>
            <p:nvPr/>
          </p:nvSpPr>
          <p:spPr bwMode="auto">
            <a:xfrm>
              <a:off x="2400" y="1104"/>
              <a:ext cx="3168" cy="384"/>
            </a:xfrm>
            <a:prstGeom prst="chevron">
              <a:avLst>
                <a:gd name="adj" fmla="val 206250"/>
              </a:avLst>
            </a:prstGeom>
            <a:gradFill rotWithShape="1">
              <a:gsLst>
                <a:gs pos="0">
                  <a:srgbClr val="A084D2">
                    <a:gamma/>
                    <a:shade val="46275"/>
                    <a:invGamma/>
                  </a:srgbClr>
                </a:gs>
                <a:gs pos="50000">
                  <a:srgbClr val="A084D2"/>
                </a:gs>
                <a:gs pos="100000">
                  <a:srgbClr val="A084D2">
                    <a:gamma/>
                    <a:shade val="46275"/>
                    <a:invGamma/>
                  </a:srgbClr>
                </a:gs>
              </a:gsLst>
              <a:lin ang="0" scaled="1"/>
            </a:gradFill>
            <a:ln w="28575" algn="ctr">
              <a:noFill/>
              <a:miter lim="800000"/>
              <a:headEnd/>
              <a:tailEnd/>
            </a:ln>
            <a:effectLst/>
          </p:spPr>
          <p:txBody>
            <a:bodyPr wrap="none" anchor="ctr"/>
            <a:lstStyle/>
            <a:p>
              <a:pPr algn="ctr"/>
              <a:r>
                <a:rPr lang="en-US" sz="3200" dirty="0" err="1" smtClean="0">
                  <a:solidFill>
                    <a:schemeClr val="bg1"/>
                  </a:solidFill>
                  <a:cs typeface="Arial" charset="0"/>
                </a:rPr>
                <a:t>Modellierung</a:t>
              </a:r>
              <a:endParaRPr lang="en-US" sz="3200" dirty="0">
                <a:solidFill>
                  <a:schemeClr val="bg1"/>
                </a:solidFill>
                <a:cs typeface="Arial" charset="0"/>
              </a:endParaRPr>
            </a:p>
          </p:txBody>
        </p:sp>
        <p:sp>
          <p:nvSpPr>
            <p:cNvPr id="1266721" name="AutoShape 33"/>
            <p:cNvSpPr>
              <a:spLocks noChangeArrowheads="1"/>
            </p:cNvSpPr>
            <p:nvPr/>
          </p:nvSpPr>
          <p:spPr bwMode="auto">
            <a:xfrm>
              <a:off x="240" y="1584"/>
              <a:ext cx="2928" cy="384"/>
            </a:xfrm>
            <a:prstGeom prst="homePlate">
              <a:avLst>
                <a:gd name="adj" fmla="val 190625"/>
              </a:avLst>
            </a:prstGeom>
            <a:gradFill rotWithShape="1">
              <a:gsLst>
                <a:gs pos="0">
                  <a:schemeClr val="folHlink">
                    <a:gamma/>
                    <a:shade val="46275"/>
                    <a:invGamma/>
                  </a:schemeClr>
                </a:gs>
                <a:gs pos="50000">
                  <a:schemeClr val="folHlink"/>
                </a:gs>
                <a:gs pos="100000">
                  <a:schemeClr val="folHlink">
                    <a:gamma/>
                    <a:shade val="46275"/>
                    <a:invGamma/>
                  </a:schemeClr>
                </a:gs>
              </a:gsLst>
              <a:lin ang="0" scaled="1"/>
            </a:gradFill>
            <a:ln w="28575" algn="ctr">
              <a:noFill/>
              <a:miter lim="800000"/>
              <a:headEnd/>
              <a:tailEnd/>
            </a:ln>
            <a:effectLst/>
          </p:spPr>
          <p:txBody>
            <a:bodyPr wrap="none" anchor="ctr"/>
            <a:lstStyle/>
            <a:p>
              <a:pPr algn="ctr"/>
              <a:r>
                <a:rPr lang="en-US" sz="3200" dirty="0">
                  <a:solidFill>
                    <a:schemeClr val="bg1"/>
                  </a:solidFill>
                  <a:cs typeface="Arial" charset="0"/>
                </a:rPr>
                <a:t>Simulation</a:t>
              </a:r>
            </a:p>
          </p:txBody>
        </p:sp>
        <p:sp>
          <p:nvSpPr>
            <p:cNvPr id="1266722" name="AutoShape 34"/>
            <p:cNvSpPr>
              <a:spLocks noChangeArrowheads="1"/>
            </p:cNvSpPr>
            <p:nvPr/>
          </p:nvSpPr>
          <p:spPr bwMode="auto">
            <a:xfrm>
              <a:off x="2400" y="1584"/>
              <a:ext cx="3168" cy="384"/>
            </a:xfrm>
            <a:prstGeom prst="chevron">
              <a:avLst>
                <a:gd name="adj" fmla="val 206250"/>
              </a:avLst>
            </a:prstGeom>
            <a:gradFill rotWithShape="1">
              <a:gsLst>
                <a:gs pos="0">
                  <a:srgbClr val="D7676F">
                    <a:gamma/>
                    <a:shade val="46275"/>
                    <a:invGamma/>
                  </a:srgbClr>
                </a:gs>
                <a:gs pos="50000">
                  <a:srgbClr val="D7676F"/>
                </a:gs>
                <a:gs pos="100000">
                  <a:srgbClr val="D7676F">
                    <a:gamma/>
                    <a:shade val="46275"/>
                    <a:invGamma/>
                  </a:srgbClr>
                </a:gs>
              </a:gsLst>
              <a:lin ang="0" scaled="1"/>
            </a:gradFill>
            <a:ln w="28575" algn="ctr">
              <a:noFill/>
              <a:miter lim="800000"/>
              <a:headEnd/>
              <a:tailEnd/>
            </a:ln>
            <a:effectLst/>
          </p:spPr>
          <p:txBody>
            <a:bodyPr wrap="none" anchor="ctr"/>
            <a:lstStyle/>
            <a:p>
              <a:pPr algn="ctr"/>
              <a:r>
                <a:rPr lang="en-US" sz="3200" dirty="0" err="1" smtClean="0">
                  <a:solidFill>
                    <a:schemeClr val="bg1"/>
                  </a:solidFill>
                  <a:cs typeface="Arial" charset="0"/>
                </a:rPr>
                <a:t>Analyse</a:t>
              </a:r>
              <a:endParaRPr lang="en-US" sz="3200" dirty="0">
                <a:solidFill>
                  <a:schemeClr val="bg1"/>
                </a:solidFill>
                <a:cs typeface="Arial" charset="0"/>
              </a:endParaRPr>
            </a:p>
          </p:txBody>
        </p:sp>
      </p:grpSp>
    </p:spTree>
  </p:cSld>
  <p:clrMapOvr>
    <a:masterClrMapping/>
  </p:clrMapOvr>
  <p:transition advClick="0" advTm="7375"/>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0786" name="Rectangle 2"/>
          <p:cNvSpPr>
            <a:spLocks noGrp="1" noChangeArrowheads="1"/>
          </p:cNvSpPr>
          <p:nvPr>
            <p:ph type="title"/>
          </p:nvPr>
        </p:nvSpPr>
        <p:spPr>
          <a:xfrm>
            <a:off x="228600" y="152400"/>
            <a:ext cx="8229600" cy="1143000"/>
          </a:xfrm>
        </p:spPr>
        <p:txBody>
          <a:bodyPr/>
          <a:lstStyle/>
          <a:p>
            <a:r>
              <a:rPr lang="en-US" dirty="0"/>
              <a:t>Saber </a:t>
            </a:r>
            <a:r>
              <a:rPr lang="en-US" dirty="0" err="1" smtClean="0"/>
              <a:t>Modell-Bibliotheken</a:t>
            </a:r>
            <a:endParaRPr lang="en-US" sz="2000" i="1" dirty="0">
              <a:solidFill>
                <a:srgbClr val="FFCC99"/>
              </a:solidFill>
            </a:endParaRPr>
          </a:p>
        </p:txBody>
      </p:sp>
      <p:sp>
        <p:nvSpPr>
          <p:cNvPr id="1270787" name="Rectangle 3"/>
          <p:cNvSpPr>
            <a:spLocks noGrp="1" noChangeArrowheads="1"/>
          </p:cNvSpPr>
          <p:nvPr>
            <p:ph idx="1"/>
          </p:nvPr>
        </p:nvSpPr>
        <p:spPr>
          <a:xfrm>
            <a:off x="2971800" y="1295400"/>
            <a:ext cx="5486400" cy="4800600"/>
          </a:xfrm>
        </p:spPr>
        <p:txBody>
          <a:bodyPr/>
          <a:lstStyle/>
          <a:p>
            <a:r>
              <a:rPr lang="en-US" dirty="0" err="1" smtClean="0"/>
              <a:t>Größte</a:t>
            </a:r>
            <a:r>
              <a:rPr lang="en-US" dirty="0" smtClean="0"/>
              <a:t> Single-Source </a:t>
            </a:r>
            <a:r>
              <a:rPr lang="en-US" dirty="0" err="1" smtClean="0"/>
              <a:t>Modellbibliothek</a:t>
            </a:r>
            <a:endParaRPr lang="en-US" dirty="0"/>
          </a:p>
          <a:p>
            <a:r>
              <a:rPr lang="en-US" dirty="0" err="1" smtClean="0"/>
              <a:t>Vorgefertigte</a:t>
            </a:r>
            <a:r>
              <a:rPr lang="en-US" dirty="0" smtClean="0"/>
              <a:t> </a:t>
            </a:r>
            <a:r>
              <a:rPr lang="en-US" dirty="0" err="1" smtClean="0"/>
              <a:t>Modelle</a:t>
            </a:r>
            <a:r>
              <a:rPr lang="en-US" dirty="0" smtClean="0"/>
              <a:t> </a:t>
            </a:r>
            <a:r>
              <a:rPr lang="en-US" dirty="0" err="1" smtClean="0"/>
              <a:t>für</a:t>
            </a:r>
            <a:r>
              <a:rPr lang="en-US" dirty="0" smtClean="0"/>
              <a:t> </a:t>
            </a:r>
            <a:r>
              <a:rPr lang="en-US" dirty="0" err="1" smtClean="0"/>
              <a:t>mehreren</a:t>
            </a:r>
            <a:r>
              <a:rPr lang="en-US" dirty="0" smtClean="0"/>
              <a:t> </a:t>
            </a:r>
            <a:r>
              <a:rPr lang="en-US" dirty="0" err="1" smtClean="0"/>
              <a:t>Disziplinen</a:t>
            </a:r>
            <a:r>
              <a:rPr lang="en-US" dirty="0" smtClean="0"/>
              <a:t> (</a:t>
            </a:r>
            <a:r>
              <a:rPr lang="en-US" dirty="0" err="1" smtClean="0"/>
              <a:t>insg</a:t>
            </a:r>
            <a:r>
              <a:rPr lang="en-US" dirty="0" smtClean="0"/>
              <a:t>. 30,000 </a:t>
            </a:r>
            <a:r>
              <a:rPr lang="en-US" dirty="0" err="1" smtClean="0"/>
              <a:t>Modelle</a:t>
            </a:r>
            <a:r>
              <a:rPr lang="en-US" dirty="0" smtClean="0"/>
              <a:t>)</a:t>
            </a:r>
            <a:endParaRPr lang="en-US" dirty="0"/>
          </a:p>
          <a:p>
            <a:pPr lvl="1"/>
            <a:r>
              <a:rPr lang="en-US" sz="2000" dirty="0" err="1" smtClean="0"/>
              <a:t>Elektrisch</a:t>
            </a:r>
            <a:endParaRPr lang="en-US" sz="2000" dirty="0"/>
          </a:p>
          <a:p>
            <a:pPr lvl="1"/>
            <a:r>
              <a:rPr lang="en-US" sz="2000" dirty="0" err="1" smtClean="0"/>
              <a:t>Mechanisch</a:t>
            </a:r>
            <a:endParaRPr lang="en-US" sz="2000" dirty="0"/>
          </a:p>
          <a:p>
            <a:pPr lvl="1"/>
            <a:r>
              <a:rPr lang="en-US" sz="2000" dirty="0" err="1" smtClean="0"/>
              <a:t>Hydraulisch</a:t>
            </a:r>
            <a:endParaRPr lang="en-US" sz="2000" dirty="0"/>
          </a:p>
          <a:p>
            <a:pPr lvl="1"/>
            <a:r>
              <a:rPr lang="en-US" sz="2000" dirty="0" smtClean="0"/>
              <a:t>und </a:t>
            </a:r>
            <a:r>
              <a:rPr lang="en-US" sz="2000" dirty="0" err="1" smtClean="0"/>
              <a:t>weitere</a:t>
            </a:r>
            <a:r>
              <a:rPr lang="en-US" sz="2000" dirty="0" smtClean="0"/>
              <a:t>..</a:t>
            </a:r>
            <a:r>
              <a:rPr lang="en-US" sz="2400" dirty="0" smtClean="0"/>
              <a:t>.</a:t>
            </a:r>
            <a:endParaRPr lang="en-US" sz="2400" dirty="0"/>
          </a:p>
          <a:p>
            <a:r>
              <a:rPr lang="en-US" dirty="0" err="1" smtClean="0"/>
              <a:t>Anpassbar</a:t>
            </a:r>
            <a:r>
              <a:rPr lang="en-US" dirty="0" smtClean="0"/>
              <a:t> </a:t>
            </a:r>
            <a:r>
              <a:rPr lang="en-US" dirty="0" err="1" smtClean="0"/>
              <a:t>mit</a:t>
            </a:r>
            <a:r>
              <a:rPr lang="en-US" dirty="0" smtClean="0"/>
              <a:t> </a:t>
            </a:r>
            <a:r>
              <a:rPr lang="en-US" dirty="0" err="1" smtClean="0"/>
              <a:t>Hilfe</a:t>
            </a:r>
            <a:r>
              <a:rPr lang="en-US" dirty="0" smtClean="0"/>
              <a:t> von </a:t>
            </a:r>
            <a:r>
              <a:rPr lang="en-US" dirty="0" err="1" smtClean="0"/>
              <a:t>Modellierungsprogrammen</a:t>
            </a:r>
            <a:r>
              <a:rPr lang="en-US" dirty="0" smtClean="0"/>
              <a:t> und </a:t>
            </a:r>
            <a:r>
              <a:rPr lang="en-US" dirty="0" err="1" smtClean="0"/>
              <a:t>Parametrisierung</a:t>
            </a:r>
            <a:endParaRPr lang="en-US" dirty="0">
              <a:solidFill>
                <a:schemeClr val="tx1"/>
              </a:solidFill>
            </a:endParaRPr>
          </a:p>
          <a:p>
            <a:r>
              <a:rPr lang="en-US" dirty="0">
                <a:solidFill>
                  <a:schemeClr val="tx1"/>
                </a:solidFill>
              </a:rPr>
              <a:t>MAST</a:t>
            </a:r>
            <a:r>
              <a:rPr lang="en-US" baseline="30000" dirty="0"/>
              <a:t>®</a:t>
            </a:r>
            <a:r>
              <a:rPr lang="en-US" dirty="0">
                <a:solidFill>
                  <a:schemeClr val="tx1"/>
                </a:solidFill>
              </a:rPr>
              <a:t> </a:t>
            </a:r>
            <a:r>
              <a:rPr lang="en-US" dirty="0" smtClean="0">
                <a:solidFill>
                  <a:schemeClr val="tx1"/>
                </a:solidFill>
              </a:rPr>
              <a:t>und </a:t>
            </a:r>
            <a:r>
              <a:rPr lang="en-US" dirty="0">
                <a:solidFill>
                  <a:schemeClr val="tx1"/>
                </a:solidFill>
              </a:rPr>
              <a:t>VHDL-AMS </a:t>
            </a:r>
            <a:r>
              <a:rPr lang="en-US" dirty="0" err="1" smtClean="0">
                <a:solidFill>
                  <a:schemeClr val="tx1"/>
                </a:solidFill>
              </a:rPr>
              <a:t>Modellierung</a:t>
            </a:r>
            <a:r>
              <a:rPr lang="en-US" dirty="0" smtClean="0">
                <a:solidFill>
                  <a:schemeClr val="tx1"/>
                </a:solidFill>
              </a:rPr>
              <a:t> </a:t>
            </a:r>
            <a:r>
              <a:rPr lang="en-US" dirty="0" err="1" smtClean="0">
                <a:solidFill>
                  <a:schemeClr val="tx1"/>
                </a:solidFill>
              </a:rPr>
              <a:t>Sprachunterstützung</a:t>
            </a:r>
            <a:endParaRPr lang="en-US" dirty="0">
              <a:solidFill>
                <a:schemeClr val="tx1"/>
              </a:solidFill>
            </a:endParaRPr>
          </a:p>
          <a:p>
            <a:r>
              <a:rPr lang="en-US" dirty="0" err="1" smtClean="0">
                <a:solidFill>
                  <a:schemeClr val="tx1"/>
                </a:solidFill>
              </a:rPr>
              <a:t>Unterstützung</a:t>
            </a:r>
            <a:r>
              <a:rPr lang="en-US" dirty="0" smtClean="0">
                <a:solidFill>
                  <a:schemeClr val="tx1"/>
                </a:solidFill>
              </a:rPr>
              <a:t> von SPICE</a:t>
            </a:r>
            <a:r>
              <a:rPr lang="en-US" dirty="0">
                <a:solidFill>
                  <a:schemeClr val="tx1"/>
                </a:solidFill>
              </a:rPr>
              <a:t>, IBIS </a:t>
            </a:r>
            <a:r>
              <a:rPr lang="en-US" dirty="0" err="1" smtClean="0">
                <a:solidFill>
                  <a:schemeClr val="tx1"/>
                </a:solidFill>
              </a:rPr>
              <a:t>Modellen</a:t>
            </a:r>
            <a:endParaRPr lang="en-US" dirty="0">
              <a:solidFill>
                <a:schemeClr val="tx1"/>
              </a:solidFill>
            </a:endParaRPr>
          </a:p>
        </p:txBody>
      </p:sp>
      <p:grpSp>
        <p:nvGrpSpPr>
          <p:cNvPr id="1270813" name="Group 29"/>
          <p:cNvGrpSpPr>
            <a:grpSpLocks/>
          </p:cNvGrpSpPr>
          <p:nvPr/>
        </p:nvGrpSpPr>
        <p:grpSpPr bwMode="auto">
          <a:xfrm>
            <a:off x="533401" y="1187450"/>
            <a:ext cx="1905000" cy="4375150"/>
            <a:chOff x="336" y="892"/>
            <a:chExt cx="1200" cy="2756"/>
          </a:xfrm>
        </p:grpSpPr>
        <p:sp>
          <p:nvSpPr>
            <p:cNvPr id="1270789" name="AutoShape 5"/>
            <p:cNvSpPr>
              <a:spLocks noChangeArrowheads="1"/>
            </p:cNvSpPr>
            <p:nvPr/>
          </p:nvSpPr>
          <p:spPr bwMode="auto">
            <a:xfrm>
              <a:off x="336" y="3300"/>
              <a:ext cx="1200" cy="347"/>
            </a:xfrm>
            <a:prstGeom prst="can">
              <a:avLst>
                <a:gd name="adj" fmla="val 41667"/>
              </a:avLst>
            </a:prstGeom>
            <a:solidFill>
              <a:srgbClr val="000066"/>
            </a:solidFill>
            <a:ln w="12700">
              <a:noFill/>
              <a:round/>
              <a:headEnd type="none" w="sm" len="sm"/>
              <a:tailEnd type="none" w="sm" len="sm"/>
            </a:ln>
            <a:effectLst/>
          </p:spPr>
          <p:txBody>
            <a:bodyPr wrap="none" anchor="ctr"/>
            <a:lstStyle/>
            <a:p>
              <a:pPr algn="ctr"/>
              <a:endParaRPr lang="ja-JP" altLang="en-US" sz="900" dirty="0">
                <a:ea typeface="MS PGothic" pitchFamily="34" charset="-128"/>
                <a:cs typeface="Arial" charset="0"/>
              </a:endParaRPr>
            </a:p>
          </p:txBody>
        </p:sp>
        <p:sp>
          <p:nvSpPr>
            <p:cNvPr id="1270790" name="AutoShape 6"/>
            <p:cNvSpPr>
              <a:spLocks noChangeArrowheads="1"/>
            </p:cNvSpPr>
            <p:nvPr/>
          </p:nvSpPr>
          <p:spPr bwMode="auto">
            <a:xfrm>
              <a:off x="336" y="3087"/>
              <a:ext cx="1200" cy="347"/>
            </a:xfrm>
            <a:prstGeom prst="can">
              <a:avLst>
                <a:gd name="adj" fmla="val 41667"/>
              </a:avLst>
            </a:prstGeom>
            <a:solidFill>
              <a:srgbClr val="000080"/>
            </a:solidFill>
            <a:ln w="12700">
              <a:noFill/>
              <a:round/>
              <a:headEnd type="none" w="sm" len="sm"/>
              <a:tailEnd type="none" w="sm" len="sm"/>
            </a:ln>
            <a:effectLst/>
          </p:spPr>
          <p:txBody>
            <a:bodyPr wrap="none" anchor="ctr"/>
            <a:lstStyle/>
            <a:p>
              <a:pPr algn="ctr"/>
              <a:endParaRPr lang="ja-JP" altLang="en-US" sz="900" dirty="0">
                <a:ea typeface="MS PGothic" pitchFamily="34" charset="-128"/>
                <a:cs typeface="Arial" charset="0"/>
              </a:endParaRPr>
            </a:p>
          </p:txBody>
        </p:sp>
        <p:sp>
          <p:nvSpPr>
            <p:cNvPr id="1270791" name="AutoShape 7"/>
            <p:cNvSpPr>
              <a:spLocks noChangeArrowheads="1"/>
            </p:cNvSpPr>
            <p:nvPr/>
          </p:nvSpPr>
          <p:spPr bwMode="auto">
            <a:xfrm>
              <a:off x="336" y="2871"/>
              <a:ext cx="1200" cy="346"/>
            </a:xfrm>
            <a:prstGeom prst="can">
              <a:avLst>
                <a:gd name="adj" fmla="val 41667"/>
              </a:avLst>
            </a:prstGeom>
            <a:solidFill>
              <a:srgbClr val="0000A0"/>
            </a:solidFill>
            <a:ln w="12700">
              <a:noFill/>
              <a:round/>
              <a:headEnd type="none" w="sm" len="sm"/>
              <a:tailEnd type="none" w="sm" len="sm"/>
            </a:ln>
            <a:effectLst/>
          </p:spPr>
          <p:txBody>
            <a:bodyPr wrap="none" anchor="ctr"/>
            <a:lstStyle/>
            <a:p>
              <a:endParaRPr lang="en-US"/>
            </a:p>
          </p:txBody>
        </p:sp>
        <p:sp>
          <p:nvSpPr>
            <p:cNvPr id="1270792" name="AutoShape 8"/>
            <p:cNvSpPr>
              <a:spLocks noChangeArrowheads="1"/>
            </p:cNvSpPr>
            <p:nvPr/>
          </p:nvSpPr>
          <p:spPr bwMode="auto">
            <a:xfrm>
              <a:off x="336" y="2654"/>
              <a:ext cx="1200" cy="347"/>
            </a:xfrm>
            <a:prstGeom prst="can">
              <a:avLst>
                <a:gd name="adj" fmla="val 41667"/>
              </a:avLst>
            </a:prstGeom>
            <a:solidFill>
              <a:srgbClr val="0000C6"/>
            </a:solidFill>
            <a:ln w="12700">
              <a:noFill/>
              <a:round/>
              <a:headEnd type="none" w="sm" len="sm"/>
              <a:tailEnd type="none" w="sm" len="sm"/>
            </a:ln>
            <a:effectLst/>
          </p:spPr>
          <p:txBody>
            <a:bodyPr wrap="none" anchor="ctr"/>
            <a:lstStyle/>
            <a:p>
              <a:endParaRPr lang="en-US"/>
            </a:p>
          </p:txBody>
        </p:sp>
        <p:sp>
          <p:nvSpPr>
            <p:cNvPr id="1270793" name="AutoShape 9"/>
            <p:cNvSpPr>
              <a:spLocks noChangeArrowheads="1"/>
            </p:cNvSpPr>
            <p:nvPr/>
          </p:nvSpPr>
          <p:spPr bwMode="auto">
            <a:xfrm>
              <a:off x="336" y="2438"/>
              <a:ext cx="1200" cy="347"/>
            </a:xfrm>
            <a:prstGeom prst="can">
              <a:avLst>
                <a:gd name="adj" fmla="val 41667"/>
              </a:avLst>
            </a:prstGeom>
            <a:solidFill>
              <a:srgbClr val="0000E8"/>
            </a:solidFill>
            <a:ln w="12700">
              <a:noFill/>
              <a:round/>
              <a:headEnd type="none" w="sm" len="sm"/>
              <a:tailEnd type="none" w="sm" len="sm"/>
            </a:ln>
            <a:effectLst/>
          </p:spPr>
          <p:txBody>
            <a:bodyPr wrap="none" anchor="ctr"/>
            <a:lstStyle/>
            <a:p>
              <a:endParaRPr lang="en-US"/>
            </a:p>
          </p:txBody>
        </p:sp>
        <p:sp>
          <p:nvSpPr>
            <p:cNvPr id="1270794" name="AutoShape 10"/>
            <p:cNvSpPr>
              <a:spLocks noChangeArrowheads="1"/>
            </p:cNvSpPr>
            <p:nvPr/>
          </p:nvSpPr>
          <p:spPr bwMode="auto">
            <a:xfrm>
              <a:off x="336" y="2222"/>
              <a:ext cx="1200" cy="346"/>
            </a:xfrm>
            <a:prstGeom prst="can">
              <a:avLst>
                <a:gd name="adj" fmla="val 41667"/>
              </a:avLst>
            </a:prstGeom>
            <a:solidFill>
              <a:srgbClr val="1717FF"/>
            </a:solidFill>
            <a:ln w="12700">
              <a:noFill/>
              <a:round/>
              <a:headEnd type="none" w="sm" len="sm"/>
              <a:tailEnd type="none" w="sm" len="sm"/>
            </a:ln>
            <a:effectLst/>
          </p:spPr>
          <p:txBody>
            <a:bodyPr wrap="none" anchor="ctr"/>
            <a:lstStyle/>
            <a:p>
              <a:endParaRPr lang="en-US"/>
            </a:p>
          </p:txBody>
        </p:sp>
        <p:sp>
          <p:nvSpPr>
            <p:cNvPr id="1270795" name="AutoShape 11"/>
            <p:cNvSpPr>
              <a:spLocks noChangeArrowheads="1"/>
            </p:cNvSpPr>
            <p:nvPr/>
          </p:nvSpPr>
          <p:spPr bwMode="auto">
            <a:xfrm>
              <a:off x="336" y="2005"/>
              <a:ext cx="1200" cy="347"/>
            </a:xfrm>
            <a:prstGeom prst="can">
              <a:avLst>
                <a:gd name="adj" fmla="val 41667"/>
              </a:avLst>
            </a:prstGeom>
            <a:solidFill>
              <a:srgbClr val="4545FF"/>
            </a:solidFill>
            <a:ln w="12700">
              <a:noFill/>
              <a:round/>
              <a:headEnd type="none" w="sm" len="sm"/>
              <a:tailEnd type="none" w="sm" len="sm"/>
            </a:ln>
            <a:effectLst/>
          </p:spPr>
          <p:txBody>
            <a:bodyPr wrap="none" anchor="ctr"/>
            <a:lstStyle/>
            <a:p>
              <a:endParaRPr lang="en-US"/>
            </a:p>
          </p:txBody>
        </p:sp>
        <p:sp>
          <p:nvSpPr>
            <p:cNvPr id="1270796" name="AutoShape 12"/>
            <p:cNvSpPr>
              <a:spLocks noChangeArrowheads="1"/>
            </p:cNvSpPr>
            <p:nvPr/>
          </p:nvSpPr>
          <p:spPr bwMode="auto">
            <a:xfrm>
              <a:off x="336" y="1789"/>
              <a:ext cx="1200" cy="346"/>
            </a:xfrm>
            <a:prstGeom prst="can">
              <a:avLst>
                <a:gd name="adj" fmla="val 41667"/>
              </a:avLst>
            </a:prstGeom>
            <a:solidFill>
              <a:srgbClr val="6767FF"/>
            </a:solidFill>
            <a:ln w="12700">
              <a:noFill/>
              <a:round/>
              <a:headEnd type="none" w="sm" len="sm"/>
              <a:tailEnd type="none" w="sm" len="sm"/>
            </a:ln>
            <a:effectLst/>
          </p:spPr>
          <p:txBody>
            <a:bodyPr wrap="none" anchor="ctr"/>
            <a:lstStyle/>
            <a:p>
              <a:endParaRPr lang="en-US"/>
            </a:p>
          </p:txBody>
        </p:sp>
        <p:sp>
          <p:nvSpPr>
            <p:cNvPr id="1270797" name="AutoShape 13"/>
            <p:cNvSpPr>
              <a:spLocks noChangeArrowheads="1"/>
            </p:cNvSpPr>
            <p:nvPr/>
          </p:nvSpPr>
          <p:spPr bwMode="auto">
            <a:xfrm>
              <a:off x="336" y="1572"/>
              <a:ext cx="1200" cy="347"/>
            </a:xfrm>
            <a:prstGeom prst="can">
              <a:avLst>
                <a:gd name="adj" fmla="val 41667"/>
              </a:avLst>
            </a:prstGeom>
            <a:solidFill>
              <a:srgbClr val="9595FF"/>
            </a:solidFill>
            <a:ln w="12700">
              <a:noFill/>
              <a:round/>
              <a:headEnd type="none" w="sm" len="sm"/>
              <a:tailEnd type="none" w="sm" len="sm"/>
            </a:ln>
            <a:effectLst/>
          </p:spPr>
          <p:txBody>
            <a:bodyPr wrap="none" anchor="ctr"/>
            <a:lstStyle/>
            <a:p>
              <a:endParaRPr lang="en-US"/>
            </a:p>
          </p:txBody>
        </p:sp>
        <p:sp>
          <p:nvSpPr>
            <p:cNvPr id="1270798" name="AutoShape 14"/>
            <p:cNvSpPr>
              <a:spLocks noChangeArrowheads="1"/>
            </p:cNvSpPr>
            <p:nvPr/>
          </p:nvSpPr>
          <p:spPr bwMode="auto">
            <a:xfrm>
              <a:off x="336" y="1355"/>
              <a:ext cx="1200" cy="346"/>
            </a:xfrm>
            <a:prstGeom prst="can">
              <a:avLst>
                <a:gd name="adj" fmla="val 41667"/>
              </a:avLst>
            </a:prstGeom>
            <a:solidFill>
              <a:srgbClr val="C3C3FF"/>
            </a:solidFill>
            <a:ln w="12700">
              <a:noFill/>
              <a:round/>
              <a:headEnd type="none" w="sm" len="sm"/>
              <a:tailEnd type="none" w="sm" len="sm"/>
            </a:ln>
            <a:effectLst/>
          </p:spPr>
          <p:txBody>
            <a:bodyPr wrap="none" anchor="ctr"/>
            <a:lstStyle/>
            <a:p>
              <a:endParaRPr lang="en-US"/>
            </a:p>
          </p:txBody>
        </p:sp>
        <p:sp>
          <p:nvSpPr>
            <p:cNvPr id="1270799" name="AutoShape 15"/>
            <p:cNvSpPr>
              <a:spLocks noChangeArrowheads="1"/>
            </p:cNvSpPr>
            <p:nvPr/>
          </p:nvSpPr>
          <p:spPr bwMode="auto">
            <a:xfrm>
              <a:off x="336" y="1138"/>
              <a:ext cx="1200" cy="347"/>
            </a:xfrm>
            <a:prstGeom prst="can">
              <a:avLst>
                <a:gd name="adj" fmla="val 41667"/>
              </a:avLst>
            </a:prstGeom>
            <a:solidFill>
              <a:srgbClr val="D5D5FF"/>
            </a:solidFill>
            <a:ln w="12700">
              <a:noFill/>
              <a:round/>
              <a:headEnd type="none" w="sm" len="sm"/>
              <a:tailEnd type="none" w="sm" len="sm"/>
            </a:ln>
            <a:effectLst/>
          </p:spPr>
          <p:txBody>
            <a:bodyPr wrap="none" anchor="ctr"/>
            <a:lstStyle/>
            <a:p>
              <a:endParaRPr lang="en-US"/>
            </a:p>
          </p:txBody>
        </p:sp>
        <p:sp>
          <p:nvSpPr>
            <p:cNvPr id="1270800" name="Text Box 16"/>
            <p:cNvSpPr txBox="1">
              <a:spLocks noChangeArrowheads="1"/>
            </p:cNvSpPr>
            <p:nvPr/>
          </p:nvSpPr>
          <p:spPr bwMode="auto">
            <a:xfrm>
              <a:off x="540" y="3248"/>
              <a:ext cx="793" cy="194"/>
            </a:xfrm>
            <a:prstGeom prst="rect">
              <a:avLst/>
            </a:prstGeom>
            <a:noFill/>
            <a:ln w="12700">
              <a:noFill/>
              <a:miter lim="800000"/>
              <a:headEnd type="none" w="sm" len="sm"/>
              <a:tailEnd type="none" w="sm" len="sm"/>
            </a:ln>
            <a:effectLst/>
          </p:spPr>
          <p:txBody>
            <a:bodyPr wrap="none">
              <a:spAutoFit/>
            </a:bodyPr>
            <a:lstStyle/>
            <a:p>
              <a:pPr algn="ctr"/>
              <a:r>
                <a:rPr lang="en-US" altLang="ja-JP" sz="1400" b="1" dirty="0" err="1" smtClean="0">
                  <a:solidFill>
                    <a:schemeClr val="bg1"/>
                  </a:solidFill>
                  <a:ea typeface="MS PGothic" pitchFamily="34" charset="-128"/>
                  <a:cs typeface="Arial" charset="0"/>
                </a:rPr>
                <a:t>Elektronisch</a:t>
              </a:r>
              <a:endParaRPr lang="en-US" altLang="ja-JP" sz="1400" b="1" dirty="0">
                <a:solidFill>
                  <a:schemeClr val="bg1"/>
                </a:solidFill>
                <a:ea typeface="MS PGothic" pitchFamily="34" charset="-128"/>
                <a:cs typeface="Arial" charset="0"/>
              </a:endParaRPr>
            </a:p>
          </p:txBody>
        </p:sp>
        <p:sp>
          <p:nvSpPr>
            <p:cNvPr id="1270801" name="Text Box 17"/>
            <p:cNvSpPr txBox="1">
              <a:spLocks noChangeArrowheads="1"/>
            </p:cNvSpPr>
            <p:nvPr/>
          </p:nvSpPr>
          <p:spPr bwMode="auto">
            <a:xfrm>
              <a:off x="363" y="3028"/>
              <a:ext cx="1150" cy="194"/>
            </a:xfrm>
            <a:prstGeom prst="rect">
              <a:avLst/>
            </a:prstGeom>
            <a:noFill/>
            <a:ln w="12700">
              <a:noFill/>
              <a:miter lim="800000"/>
              <a:headEnd type="none" w="sm" len="sm"/>
              <a:tailEnd type="none" w="sm" len="sm"/>
            </a:ln>
            <a:effectLst/>
          </p:spPr>
          <p:txBody>
            <a:bodyPr wrap="none">
              <a:spAutoFit/>
            </a:bodyPr>
            <a:lstStyle/>
            <a:p>
              <a:pPr algn="ctr"/>
              <a:r>
                <a:rPr lang="en-US" altLang="ja-JP" sz="1400" b="1" dirty="0" err="1" smtClean="0">
                  <a:solidFill>
                    <a:schemeClr val="bg1"/>
                  </a:solidFill>
                  <a:ea typeface="MS PGothic" pitchFamily="34" charset="-128"/>
                  <a:cs typeface="Arial" charset="0"/>
                </a:rPr>
                <a:t>Elektromechanisch</a:t>
              </a:r>
              <a:endParaRPr lang="en-US" altLang="ja-JP" sz="1400" b="1" dirty="0">
                <a:solidFill>
                  <a:schemeClr val="bg1"/>
                </a:solidFill>
                <a:ea typeface="MS PGothic" pitchFamily="34" charset="-128"/>
                <a:cs typeface="Arial" charset="0"/>
              </a:endParaRPr>
            </a:p>
          </p:txBody>
        </p:sp>
        <p:sp>
          <p:nvSpPr>
            <p:cNvPr id="1270802" name="Text Box 18"/>
            <p:cNvSpPr txBox="1">
              <a:spLocks noChangeArrowheads="1"/>
            </p:cNvSpPr>
            <p:nvPr/>
          </p:nvSpPr>
          <p:spPr bwMode="auto">
            <a:xfrm>
              <a:off x="608" y="2805"/>
              <a:ext cx="656" cy="194"/>
            </a:xfrm>
            <a:prstGeom prst="rect">
              <a:avLst/>
            </a:prstGeom>
            <a:noFill/>
            <a:ln w="12700">
              <a:noFill/>
              <a:miter lim="800000"/>
              <a:headEnd type="none" w="sm" len="sm"/>
              <a:tailEnd type="none" w="sm" len="sm"/>
            </a:ln>
            <a:effectLst/>
          </p:spPr>
          <p:txBody>
            <a:bodyPr wrap="none">
              <a:spAutoFit/>
            </a:bodyPr>
            <a:lstStyle/>
            <a:p>
              <a:pPr algn="ctr"/>
              <a:r>
                <a:rPr lang="en-US" altLang="ja-JP" sz="1400" b="1" dirty="0" err="1" smtClean="0">
                  <a:solidFill>
                    <a:schemeClr val="bg1"/>
                  </a:solidFill>
                  <a:ea typeface="MS PGothic" pitchFamily="34" charset="-128"/>
                  <a:cs typeface="Arial" charset="0"/>
                </a:rPr>
                <a:t>Elektrisch</a:t>
              </a:r>
              <a:endParaRPr lang="en-US" altLang="ja-JP" sz="1400" b="1" dirty="0">
                <a:solidFill>
                  <a:schemeClr val="bg1"/>
                </a:solidFill>
                <a:ea typeface="MS PGothic" pitchFamily="34" charset="-128"/>
                <a:cs typeface="Arial" charset="0"/>
              </a:endParaRPr>
            </a:p>
          </p:txBody>
        </p:sp>
        <p:sp>
          <p:nvSpPr>
            <p:cNvPr id="1270803" name="Text Box 19"/>
            <p:cNvSpPr txBox="1">
              <a:spLocks noChangeArrowheads="1"/>
            </p:cNvSpPr>
            <p:nvPr/>
          </p:nvSpPr>
          <p:spPr bwMode="auto">
            <a:xfrm>
              <a:off x="568" y="2584"/>
              <a:ext cx="735" cy="194"/>
            </a:xfrm>
            <a:prstGeom prst="rect">
              <a:avLst/>
            </a:prstGeom>
            <a:noFill/>
            <a:ln w="12700">
              <a:noFill/>
              <a:miter lim="800000"/>
              <a:headEnd type="none" w="sm" len="sm"/>
              <a:tailEnd type="none" w="sm" len="sm"/>
            </a:ln>
            <a:effectLst/>
          </p:spPr>
          <p:txBody>
            <a:bodyPr wrap="none">
              <a:spAutoFit/>
            </a:bodyPr>
            <a:lstStyle/>
            <a:p>
              <a:pPr algn="ctr"/>
              <a:r>
                <a:rPr lang="en-US" altLang="ja-JP" sz="1400" b="1" dirty="0" err="1" smtClean="0">
                  <a:solidFill>
                    <a:schemeClr val="bg1"/>
                  </a:solidFill>
                  <a:ea typeface="MS PGothic" pitchFamily="34" charset="-128"/>
                  <a:cs typeface="Arial" charset="0"/>
                </a:rPr>
                <a:t>Magnetisch</a:t>
              </a:r>
              <a:endParaRPr lang="en-US" altLang="ja-JP" sz="1400" b="1" dirty="0">
                <a:solidFill>
                  <a:schemeClr val="bg1"/>
                </a:solidFill>
                <a:ea typeface="MS PGothic" pitchFamily="34" charset="-128"/>
                <a:cs typeface="Arial" charset="0"/>
              </a:endParaRPr>
            </a:p>
          </p:txBody>
        </p:sp>
        <p:sp>
          <p:nvSpPr>
            <p:cNvPr id="1270804" name="Text Box 20"/>
            <p:cNvSpPr txBox="1">
              <a:spLocks noChangeArrowheads="1"/>
            </p:cNvSpPr>
            <p:nvPr/>
          </p:nvSpPr>
          <p:spPr bwMode="auto">
            <a:xfrm>
              <a:off x="555" y="2364"/>
              <a:ext cx="761" cy="194"/>
            </a:xfrm>
            <a:prstGeom prst="rect">
              <a:avLst/>
            </a:prstGeom>
            <a:noFill/>
            <a:ln w="12700">
              <a:noFill/>
              <a:miter lim="800000"/>
              <a:headEnd type="none" w="sm" len="sm"/>
              <a:tailEnd type="none" w="sm" len="sm"/>
            </a:ln>
            <a:effectLst/>
          </p:spPr>
          <p:txBody>
            <a:bodyPr wrap="none">
              <a:spAutoFit/>
            </a:bodyPr>
            <a:lstStyle/>
            <a:p>
              <a:pPr algn="ctr"/>
              <a:r>
                <a:rPr lang="en-US" altLang="ja-JP" sz="1400" b="1" dirty="0" err="1" smtClean="0">
                  <a:solidFill>
                    <a:schemeClr val="bg1"/>
                  </a:solidFill>
                  <a:ea typeface="MS PGothic" pitchFamily="34" charset="-128"/>
                  <a:cs typeface="Arial" charset="0"/>
                </a:rPr>
                <a:t>Mechanisch</a:t>
              </a:r>
              <a:endParaRPr lang="en-US" altLang="ja-JP" sz="1400" b="1" dirty="0">
                <a:solidFill>
                  <a:schemeClr val="bg1"/>
                </a:solidFill>
                <a:ea typeface="MS PGothic" pitchFamily="34" charset="-128"/>
                <a:cs typeface="Arial" charset="0"/>
              </a:endParaRPr>
            </a:p>
          </p:txBody>
        </p:sp>
        <p:sp>
          <p:nvSpPr>
            <p:cNvPr id="1270805" name="Text Box 21"/>
            <p:cNvSpPr txBox="1">
              <a:spLocks noChangeArrowheads="1"/>
            </p:cNvSpPr>
            <p:nvPr/>
          </p:nvSpPr>
          <p:spPr bwMode="auto">
            <a:xfrm>
              <a:off x="591" y="2141"/>
              <a:ext cx="687" cy="194"/>
            </a:xfrm>
            <a:prstGeom prst="rect">
              <a:avLst/>
            </a:prstGeom>
            <a:noFill/>
            <a:ln w="12700">
              <a:noFill/>
              <a:miter lim="800000"/>
              <a:headEnd type="none" w="sm" len="sm"/>
              <a:tailEnd type="none" w="sm" len="sm"/>
            </a:ln>
            <a:effectLst/>
          </p:spPr>
          <p:txBody>
            <a:bodyPr wrap="none">
              <a:spAutoFit/>
            </a:bodyPr>
            <a:lstStyle/>
            <a:p>
              <a:pPr algn="ctr"/>
              <a:r>
                <a:rPr lang="en-US" altLang="ja-JP" sz="1400" b="1" dirty="0" err="1" smtClean="0">
                  <a:solidFill>
                    <a:schemeClr val="bg1"/>
                  </a:solidFill>
                  <a:ea typeface="MS PGothic" pitchFamily="34" charset="-128"/>
                  <a:cs typeface="Arial" charset="0"/>
                </a:rPr>
                <a:t>Thermisch</a:t>
              </a:r>
              <a:endParaRPr lang="en-US" altLang="ja-JP" sz="1400" b="1" dirty="0">
                <a:solidFill>
                  <a:schemeClr val="bg1"/>
                </a:solidFill>
                <a:ea typeface="MS PGothic" pitchFamily="34" charset="-128"/>
                <a:cs typeface="Arial" charset="0"/>
              </a:endParaRPr>
            </a:p>
          </p:txBody>
        </p:sp>
        <p:sp>
          <p:nvSpPr>
            <p:cNvPr id="1270806" name="Text Box 22"/>
            <p:cNvSpPr txBox="1">
              <a:spLocks noChangeArrowheads="1"/>
            </p:cNvSpPr>
            <p:nvPr/>
          </p:nvSpPr>
          <p:spPr bwMode="auto">
            <a:xfrm>
              <a:off x="555" y="1920"/>
              <a:ext cx="762" cy="194"/>
            </a:xfrm>
            <a:prstGeom prst="rect">
              <a:avLst/>
            </a:prstGeom>
            <a:noFill/>
            <a:ln w="12700">
              <a:noFill/>
              <a:miter lim="800000"/>
              <a:headEnd type="none" w="sm" len="sm"/>
              <a:tailEnd type="none" w="sm" len="sm"/>
            </a:ln>
            <a:effectLst/>
          </p:spPr>
          <p:txBody>
            <a:bodyPr wrap="none">
              <a:spAutoFit/>
            </a:bodyPr>
            <a:lstStyle/>
            <a:p>
              <a:pPr algn="ctr"/>
              <a:r>
                <a:rPr lang="en-US" altLang="ja-JP" sz="1400" b="1" dirty="0" err="1" smtClean="0">
                  <a:solidFill>
                    <a:srgbClr val="000000"/>
                  </a:solidFill>
                  <a:ea typeface="MS PGothic" pitchFamily="34" charset="-128"/>
                  <a:cs typeface="Arial" charset="0"/>
                </a:rPr>
                <a:t>Hydraulisch</a:t>
              </a:r>
              <a:endParaRPr lang="en-US" altLang="ja-JP" sz="1400" b="1" dirty="0">
                <a:solidFill>
                  <a:srgbClr val="000000"/>
                </a:solidFill>
                <a:ea typeface="MS PGothic" pitchFamily="34" charset="-128"/>
                <a:cs typeface="Arial" charset="0"/>
              </a:endParaRPr>
            </a:p>
          </p:txBody>
        </p:sp>
        <p:sp>
          <p:nvSpPr>
            <p:cNvPr id="1270807" name="Text Box 23"/>
            <p:cNvSpPr txBox="1">
              <a:spLocks noChangeArrowheads="1"/>
            </p:cNvSpPr>
            <p:nvPr/>
          </p:nvSpPr>
          <p:spPr bwMode="auto">
            <a:xfrm>
              <a:off x="446" y="1697"/>
              <a:ext cx="981" cy="194"/>
            </a:xfrm>
            <a:prstGeom prst="rect">
              <a:avLst/>
            </a:prstGeom>
            <a:noFill/>
            <a:ln w="12700">
              <a:noFill/>
              <a:miter lim="800000"/>
              <a:headEnd type="none" w="sm" len="sm"/>
              <a:tailEnd type="none" w="sm" len="sm"/>
            </a:ln>
            <a:effectLst/>
          </p:spPr>
          <p:txBody>
            <a:bodyPr wrap="none">
              <a:spAutoFit/>
            </a:bodyPr>
            <a:lstStyle/>
            <a:p>
              <a:pPr algn="ctr"/>
              <a:r>
                <a:rPr lang="en-US" altLang="ja-JP" sz="1400" b="1" dirty="0" err="1" smtClean="0">
                  <a:ea typeface="MS PGothic" pitchFamily="34" charset="-128"/>
                  <a:cs typeface="Arial" charset="0"/>
                </a:rPr>
                <a:t>Bedienelemente</a:t>
              </a:r>
              <a:endParaRPr lang="en-US" altLang="ja-JP" sz="1400" b="1" dirty="0">
                <a:ea typeface="MS PGothic" pitchFamily="34" charset="-128"/>
                <a:cs typeface="Arial" charset="0"/>
              </a:endParaRPr>
            </a:p>
          </p:txBody>
        </p:sp>
        <p:sp>
          <p:nvSpPr>
            <p:cNvPr id="1270808" name="Text Box 24"/>
            <p:cNvSpPr txBox="1">
              <a:spLocks noChangeArrowheads="1"/>
            </p:cNvSpPr>
            <p:nvPr/>
          </p:nvSpPr>
          <p:spPr bwMode="auto">
            <a:xfrm>
              <a:off x="528" y="1477"/>
              <a:ext cx="818" cy="194"/>
            </a:xfrm>
            <a:prstGeom prst="rect">
              <a:avLst/>
            </a:prstGeom>
            <a:noFill/>
            <a:ln w="12700">
              <a:noFill/>
              <a:miter lim="800000"/>
              <a:headEnd type="none" w="sm" len="sm"/>
              <a:tailEnd type="none" w="sm" len="sm"/>
            </a:ln>
            <a:effectLst/>
          </p:spPr>
          <p:txBody>
            <a:bodyPr wrap="none">
              <a:spAutoFit/>
            </a:bodyPr>
            <a:lstStyle/>
            <a:p>
              <a:pPr algn="ctr"/>
              <a:r>
                <a:rPr lang="en-US" altLang="ja-JP" sz="1400" b="1" dirty="0" err="1" smtClean="0">
                  <a:solidFill>
                    <a:srgbClr val="000000"/>
                  </a:solidFill>
                  <a:ea typeface="MS PGothic" pitchFamily="34" charset="-128"/>
                  <a:cs typeface="Arial" charset="0"/>
                </a:rPr>
                <a:t>Pneumatisch</a:t>
              </a:r>
              <a:endParaRPr lang="en-US" altLang="ja-JP" sz="1400" b="1" dirty="0">
                <a:solidFill>
                  <a:srgbClr val="000000"/>
                </a:solidFill>
                <a:ea typeface="MS PGothic" pitchFamily="34" charset="-128"/>
                <a:cs typeface="Arial" charset="0"/>
              </a:endParaRPr>
            </a:p>
          </p:txBody>
        </p:sp>
        <p:sp>
          <p:nvSpPr>
            <p:cNvPr id="1270809" name="Text Box 25"/>
            <p:cNvSpPr txBox="1">
              <a:spLocks noChangeArrowheads="1"/>
            </p:cNvSpPr>
            <p:nvPr/>
          </p:nvSpPr>
          <p:spPr bwMode="auto">
            <a:xfrm>
              <a:off x="668" y="1300"/>
              <a:ext cx="535" cy="194"/>
            </a:xfrm>
            <a:prstGeom prst="rect">
              <a:avLst/>
            </a:prstGeom>
            <a:noFill/>
            <a:ln w="12700">
              <a:noFill/>
              <a:miter lim="800000"/>
              <a:headEnd type="none" w="sm" len="sm"/>
              <a:tailEnd type="none" w="sm" len="sm"/>
            </a:ln>
            <a:effectLst/>
          </p:spPr>
          <p:txBody>
            <a:bodyPr wrap="none">
              <a:spAutoFit/>
            </a:bodyPr>
            <a:lstStyle/>
            <a:p>
              <a:pPr algn="ctr"/>
              <a:r>
                <a:rPr lang="en-US" altLang="ja-JP" sz="1400" b="1" dirty="0" err="1" smtClean="0">
                  <a:ea typeface="MS PGothic" pitchFamily="34" charset="-128"/>
                  <a:cs typeface="Arial" charset="0"/>
                </a:rPr>
                <a:t>Optisch</a:t>
              </a:r>
              <a:endParaRPr lang="en-US" altLang="ja-JP" sz="1400" b="1" dirty="0">
                <a:ea typeface="MS PGothic" pitchFamily="34" charset="-128"/>
                <a:cs typeface="Arial" charset="0"/>
              </a:endParaRPr>
            </a:p>
          </p:txBody>
        </p:sp>
        <p:sp>
          <p:nvSpPr>
            <p:cNvPr id="1270810" name="AutoShape 26"/>
            <p:cNvSpPr>
              <a:spLocks noChangeArrowheads="1"/>
            </p:cNvSpPr>
            <p:nvPr/>
          </p:nvSpPr>
          <p:spPr bwMode="auto">
            <a:xfrm>
              <a:off x="336" y="1136"/>
              <a:ext cx="1200" cy="2512"/>
            </a:xfrm>
            <a:prstGeom prst="can">
              <a:avLst>
                <a:gd name="adj" fmla="val 14295"/>
              </a:avLst>
            </a:prstGeom>
            <a:noFill/>
            <a:ln w="12700">
              <a:solidFill>
                <a:schemeClr val="bg1"/>
              </a:solidFill>
              <a:round/>
              <a:headEnd type="none" w="sm" len="sm"/>
              <a:tailEnd type="none" w="sm" len="sm"/>
            </a:ln>
            <a:effectLst/>
          </p:spPr>
          <p:txBody>
            <a:bodyPr wrap="none" anchor="ctr"/>
            <a:lstStyle/>
            <a:p>
              <a:pPr algn="ctr"/>
              <a:endParaRPr lang="ja-JP" altLang="en-US" sz="900" dirty="0">
                <a:ea typeface="MS PGothic" pitchFamily="34" charset="-128"/>
                <a:cs typeface="Arial" charset="0"/>
              </a:endParaRPr>
            </a:p>
          </p:txBody>
        </p:sp>
        <p:sp>
          <p:nvSpPr>
            <p:cNvPr id="1270811" name="Text Box 27"/>
            <p:cNvSpPr txBox="1">
              <a:spLocks noChangeArrowheads="1"/>
            </p:cNvSpPr>
            <p:nvPr/>
          </p:nvSpPr>
          <p:spPr bwMode="auto">
            <a:xfrm>
              <a:off x="526" y="892"/>
              <a:ext cx="819" cy="349"/>
            </a:xfrm>
            <a:prstGeom prst="rect">
              <a:avLst/>
            </a:prstGeom>
            <a:noFill/>
            <a:ln w="12700">
              <a:noFill/>
              <a:miter lim="800000"/>
              <a:headEnd type="none" w="sm" len="sm"/>
              <a:tailEnd type="none" w="sm" len="sm"/>
            </a:ln>
            <a:effectLst/>
          </p:spPr>
          <p:txBody>
            <a:bodyPr wrap="none">
              <a:spAutoFit/>
            </a:bodyPr>
            <a:lstStyle/>
            <a:p>
              <a:pPr algn="ctr"/>
              <a:r>
                <a:rPr lang="en-US" altLang="ja-JP" sz="1800" b="1" dirty="0" err="1" smtClean="0">
                  <a:ea typeface="MS PGothic" pitchFamily="34" charset="-128"/>
                  <a:cs typeface="Arial" charset="0"/>
                </a:rPr>
                <a:t>Bibliothek</a:t>
              </a:r>
              <a:endParaRPr lang="en-US" altLang="ja-JP" sz="1800" b="1" dirty="0">
                <a:ea typeface="MS PGothic" pitchFamily="34" charset="-128"/>
                <a:cs typeface="Arial" charset="0"/>
              </a:endParaRPr>
            </a:p>
            <a:p>
              <a:pPr algn="ctr"/>
              <a:endParaRPr lang="ja-JP" altLang="en-US" sz="1200" dirty="0">
                <a:ea typeface="MS PGothic" pitchFamily="34" charset="-128"/>
                <a:cs typeface="Arial" charset="0"/>
              </a:endParaRPr>
            </a:p>
          </p:txBody>
        </p:sp>
        <p:sp>
          <p:nvSpPr>
            <p:cNvPr id="1270812" name="Text Box 28"/>
            <p:cNvSpPr txBox="1">
              <a:spLocks noChangeArrowheads="1"/>
            </p:cNvSpPr>
            <p:nvPr/>
          </p:nvSpPr>
          <p:spPr bwMode="auto">
            <a:xfrm>
              <a:off x="710" y="3440"/>
              <a:ext cx="461" cy="194"/>
            </a:xfrm>
            <a:prstGeom prst="rect">
              <a:avLst/>
            </a:prstGeom>
            <a:noFill/>
            <a:ln w="12700">
              <a:noFill/>
              <a:miter lim="800000"/>
              <a:headEnd type="none" w="sm" len="sm"/>
              <a:tailEnd type="none" w="sm" len="sm"/>
            </a:ln>
            <a:effectLst/>
          </p:spPr>
          <p:txBody>
            <a:bodyPr wrap="none">
              <a:spAutoFit/>
            </a:bodyPr>
            <a:lstStyle/>
            <a:p>
              <a:pPr algn="ctr"/>
              <a:r>
                <a:rPr lang="en-US" altLang="ja-JP" sz="1400" b="1" dirty="0">
                  <a:solidFill>
                    <a:schemeClr val="bg1"/>
                  </a:solidFill>
                  <a:ea typeface="MS PGothic" pitchFamily="34" charset="-128"/>
                  <a:cs typeface="Arial" charset="0"/>
                </a:rPr>
                <a:t>Digital</a:t>
              </a:r>
            </a:p>
          </p:txBody>
        </p:sp>
      </p:grpSp>
    </p:spTree>
  </p:cSld>
  <p:clrMapOvr>
    <a:masterClrMapping/>
  </p:clrMapOvr>
  <p:transition advClick="0" advTm="22562"/>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01154" name="Group 2"/>
          <p:cNvGrpSpPr>
            <a:grpSpLocks/>
          </p:cNvGrpSpPr>
          <p:nvPr/>
        </p:nvGrpSpPr>
        <p:grpSpPr bwMode="auto">
          <a:xfrm>
            <a:off x="754063" y="5154608"/>
            <a:ext cx="4633912" cy="1027111"/>
            <a:chOff x="475" y="3247"/>
            <a:chExt cx="2919" cy="647"/>
          </a:xfrm>
        </p:grpSpPr>
        <p:cxnSp>
          <p:nvCxnSpPr>
            <p:cNvPr id="1201155" name="AutoShape 3"/>
            <p:cNvCxnSpPr>
              <a:cxnSpLocks noChangeShapeType="1"/>
            </p:cNvCxnSpPr>
            <p:nvPr/>
          </p:nvCxnSpPr>
          <p:spPr bwMode="auto">
            <a:xfrm>
              <a:off x="1360" y="3247"/>
              <a:ext cx="8" cy="198"/>
            </a:xfrm>
            <a:prstGeom prst="straightConnector1">
              <a:avLst/>
            </a:prstGeom>
            <a:noFill/>
            <a:ln w="57150">
              <a:solidFill>
                <a:srgbClr val="777777"/>
              </a:solidFill>
              <a:round/>
              <a:headEnd/>
              <a:tailEnd type="triangle" w="med" len="med"/>
            </a:ln>
            <a:effectLst/>
          </p:spPr>
        </p:cxnSp>
        <p:sp>
          <p:nvSpPr>
            <p:cNvPr id="1201156" name="AutoShape 4"/>
            <p:cNvSpPr>
              <a:spLocks noChangeArrowheads="1"/>
            </p:cNvSpPr>
            <p:nvPr/>
          </p:nvSpPr>
          <p:spPr bwMode="auto">
            <a:xfrm>
              <a:off x="475" y="3473"/>
              <a:ext cx="1742" cy="365"/>
            </a:xfrm>
            <a:prstGeom prst="roundRect">
              <a:avLst>
                <a:gd name="adj" fmla="val 16667"/>
              </a:avLst>
            </a:prstGeom>
            <a:solidFill>
              <a:schemeClr val="tx2"/>
            </a:solidFill>
            <a:ln w="9525">
              <a:noFill/>
              <a:round/>
              <a:headEnd/>
              <a:tailEnd/>
            </a:ln>
            <a:effectLst/>
          </p:spPr>
          <p:txBody>
            <a:bodyPr anchor="ctr">
              <a:spAutoFit/>
            </a:bodyPr>
            <a:lstStyle/>
            <a:p>
              <a:pPr algn="ctr"/>
              <a:r>
                <a:rPr lang="en-US" sz="1400" b="1" dirty="0" err="1" smtClean="0">
                  <a:solidFill>
                    <a:schemeClr val="bg1"/>
                  </a:solidFill>
                  <a:cs typeface="Arial" charset="0"/>
                </a:rPr>
                <a:t>Robustheitsvorgaben</a:t>
              </a:r>
              <a:r>
                <a:rPr lang="en-US" sz="1400" b="1" dirty="0" smtClean="0">
                  <a:solidFill>
                    <a:schemeClr val="bg1"/>
                  </a:solidFill>
                  <a:cs typeface="Arial" charset="0"/>
                </a:rPr>
                <a:t> </a:t>
              </a:r>
              <a:r>
                <a:rPr lang="en-US" sz="1400" b="1" dirty="0" err="1" smtClean="0">
                  <a:solidFill>
                    <a:schemeClr val="bg1"/>
                  </a:solidFill>
                  <a:cs typeface="Arial" charset="0"/>
                </a:rPr>
                <a:t>durch</a:t>
              </a:r>
              <a:r>
                <a:rPr lang="en-US" sz="1400" b="1" dirty="0" smtClean="0">
                  <a:solidFill>
                    <a:schemeClr val="bg1"/>
                  </a:solidFill>
                  <a:cs typeface="Arial" charset="0"/>
                </a:rPr>
                <a:t> </a:t>
              </a:r>
              <a:r>
                <a:rPr lang="en-US" sz="1400" b="1" dirty="0" err="1" smtClean="0">
                  <a:solidFill>
                    <a:schemeClr val="bg1"/>
                  </a:solidFill>
                  <a:cs typeface="Arial" charset="0"/>
                </a:rPr>
                <a:t>optimierte</a:t>
              </a:r>
              <a:r>
                <a:rPr lang="en-US" sz="1400" b="1" dirty="0" smtClean="0">
                  <a:solidFill>
                    <a:schemeClr val="bg1"/>
                  </a:solidFill>
                  <a:cs typeface="Arial" charset="0"/>
                </a:rPr>
                <a:t> </a:t>
              </a:r>
              <a:r>
                <a:rPr lang="en-US" sz="1400" b="1" dirty="0" err="1" smtClean="0">
                  <a:solidFill>
                    <a:schemeClr val="bg1"/>
                  </a:solidFill>
                  <a:cs typeface="Arial" charset="0"/>
                </a:rPr>
                <a:t>Toleranzen</a:t>
              </a:r>
              <a:endParaRPr lang="en-US" sz="1400" b="1" dirty="0">
                <a:solidFill>
                  <a:schemeClr val="bg1"/>
                </a:solidFill>
                <a:cs typeface="Arial" charset="0"/>
              </a:endParaRPr>
            </a:p>
          </p:txBody>
        </p:sp>
        <p:grpSp>
          <p:nvGrpSpPr>
            <p:cNvPr id="1201157" name="Group 5"/>
            <p:cNvGrpSpPr>
              <a:grpSpLocks/>
            </p:cNvGrpSpPr>
            <p:nvPr/>
          </p:nvGrpSpPr>
          <p:grpSpPr bwMode="auto">
            <a:xfrm>
              <a:off x="2643" y="3417"/>
              <a:ext cx="751" cy="477"/>
              <a:chOff x="2642" y="3394"/>
              <a:chExt cx="571" cy="477"/>
            </a:xfrm>
          </p:grpSpPr>
          <p:pic>
            <p:nvPicPr>
              <p:cNvPr id="1201158" name="Picture 6" descr="analysis_hist"/>
              <p:cNvPicPr>
                <a:picLocks noChangeAspect="1" noChangeArrowheads="1"/>
              </p:cNvPicPr>
              <p:nvPr/>
            </p:nvPicPr>
            <p:blipFill>
              <a:blip r:embed="rId3" cstate="print"/>
              <a:srcRect/>
              <a:stretch>
                <a:fillRect/>
              </a:stretch>
            </p:blipFill>
            <p:spPr bwMode="auto">
              <a:xfrm>
                <a:off x="2656" y="3394"/>
                <a:ext cx="544" cy="477"/>
              </a:xfrm>
              <a:prstGeom prst="rect">
                <a:avLst/>
              </a:prstGeom>
              <a:noFill/>
              <a:ln w="19050" algn="ctr">
                <a:noFill/>
                <a:miter lim="800000"/>
                <a:headEnd/>
                <a:tailEnd/>
              </a:ln>
              <a:effectLst/>
            </p:spPr>
          </p:pic>
          <p:sp>
            <p:nvSpPr>
              <p:cNvPr id="1201159" name="Text Box 7"/>
              <p:cNvSpPr txBox="1">
                <a:spLocks noChangeAspect="1" noChangeArrowheads="1"/>
              </p:cNvSpPr>
              <p:nvPr/>
            </p:nvSpPr>
            <p:spPr bwMode="auto">
              <a:xfrm>
                <a:off x="2642" y="3556"/>
                <a:ext cx="571" cy="154"/>
              </a:xfrm>
              <a:prstGeom prst="rect">
                <a:avLst/>
              </a:prstGeom>
              <a:noFill/>
              <a:ln w="19050" algn="ctr">
                <a:noFill/>
                <a:miter lim="800000"/>
                <a:headEnd/>
                <a:tailEnd/>
              </a:ln>
              <a:effectLst/>
            </p:spPr>
            <p:txBody>
              <a:bodyPr wrap="none" anchor="ctr"/>
              <a:lstStyle/>
              <a:p>
                <a:pPr algn="ctr"/>
                <a:r>
                  <a:rPr lang="en-US" sz="1200" b="1" dirty="0" err="1" smtClean="0">
                    <a:solidFill>
                      <a:srgbClr val="660099"/>
                    </a:solidFill>
                    <a:cs typeface="Arial" charset="0"/>
                  </a:rPr>
                  <a:t>Statistisch</a:t>
                </a:r>
                <a:endParaRPr lang="en-US" sz="1200" b="1" dirty="0">
                  <a:solidFill>
                    <a:srgbClr val="660099"/>
                  </a:solidFill>
                  <a:cs typeface="Arial" charset="0"/>
                </a:endParaRPr>
              </a:p>
            </p:txBody>
          </p:sp>
        </p:grpSp>
      </p:grpSp>
      <p:grpSp>
        <p:nvGrpSpPr>
          <p:cNvPr id="1201160" name="Group 8"/>
          <p:cNvGrpSpPr>
            <a:grpSpLocks/>
          </p:cNvGrpSpPr>
          <p:nvPr/>
        </p:nvGrpSpPr>
        <p:grpSpPr bwMode="auto">
          <a:xfrm>
            <a:off x="760413" y="4246565"/>
            <a:ext cx="5962650" cy="1031875"/>
            <a:chOff x="479" y="2675"/>
            <a:chExt cx="3756" cy="650"/>
          </a:xfrm>
        </p:grpSpPr>
        <p:cxnSp>
          <p:nvCxnSpPr>
            <p:cNvPr id="1201161" name="AutoShape 9"/>
            <p:cNvCxnSpPr>
              <a:cxnSpLocks noChangeShapeType="1"/>
            </p:cNvCxnSpPr>
            <p:nvPr/>
          </p:nvCxnSpPr>
          <p:spPr bwMode="auto">
            <a:xfrm>
              <a:off x="1360" y="2675"/>
              <a:ext cx="8" cy="198"/>
            </a:xfrm>
            <a:prstGeom prst="straightConnector1">
              <a:avLst/>
            </a:prstGeom>
            <a:noFill/>
            <a:ln w="57150">
              <a:solidFill>
                <a:srgbClr val="777777"/>
              </a:solidFill>
              <a:round/>
              <a:headEnd/>
              <a:tailEnd type="triangle" w="med" len="med"/>
            </a:ln>
            <a:effectLst/>
          </p:spPr>
        </p:cxnSp>
        <p:sp>
          <p:nvSpPr>
            <p:cNvPr id="1201162" name="AutoShape 10"/>
            <p:cNvSpPr>
              <a:spLocks noChangeArrowheads="1"/>
            </p:cNvSpPr>
            <p:nvPr/>
          </p:nvSpPr>
          <p:spPr bwMode="auto">
            <a:xfrm>
              <a:off x="479" y="2895"/>
              <a:ext cx="1739" cy="365"/>
            </a:xfrm>
            <a:prstGeom prst="roundRect">
              <a:avLst>
                <a:gd name="adj" fmla="val 16667"/>
              </a:avLst>
            </a:prstGeom>
            <a:solidFill>
              <a:schemeClr val="hlink"/>
            </a:solidFill>
            <a:ln w="9525">
              <a:noFill/>
              <a:round/>
              <a:headEnd/>
              <a:tailEnd/>
            </a:ln>
            <a:effectLst/>
          </p:spPr>
          <p:txBody>
            <a:bodyPr anchor="ctr">
              <a:spAutoFit/>
            </a:bodyPr>
            <a:lstStyle/>
            <a:p>
              <a:pPr algn="ctr"/>
              <a:r>
                <a:rPr lang="en-US" sz="1400" b="1" dirty="0" err="1" smtClean="0">
                  <a:solidFill>
                    <a:schemeClr val="bg1"/>
                  </a:solidFill>
                  <a:cs typeface="Arial" charset="0"/>
                </a:rPr>
                <a:t>Optimierung</a:t>
              </a:r>
              <a:r>
                <a:rPr lang="en-US" sz="1400" b="1" dirty="0" smtClean="0">
                  <a:solidFill>
                    <a:schemeClr val="bg1"/>
                  </a:solidFill>
                  <a:cs typeface="Arial" charset="0"/>
                </a:rPr>
                <a:t> </a:t>
              </a:r>
              <a:r>
                <a:rPr lang="en-US" sz="1400" b="1" dirty="0" err="1" smtClean="0">
                  <a:solidFill>
                    <a:schemeClr val="bg1"/>
                  </a:solidFill>
                  <a:cs typeface="Arial" charset="0"/>
                </a:rPr>
                <a:t>durch</a:t>
              </a:r>
              <a:endParaRPr lang="en-US" sz="1400" b="1" dirty="0">
                <a:solidFill>
                  <a:schemeClr val="bg1"/>
                </a:solidFill>
                <a:cs typeface="Arial" charset="0"/>
              </a:endParaRPr>
            </a:p>
            <a:p>
              <a:pPr algn="ctr"/>
              <a:r>
                <a:rPr lang="en-US" sz="1400" b="1" dirty="0" err="1" smtClean="0">
                  <a:solidFill>
                    <a:schemeClr val="bg1"/>
                  </a:solidFill>
                  <a:cs typeface="Arial" charset="0"/>
                </a:rPr>
                <a:t>Parameteranpassungen</a:t>
              </a:r>
              <a:endParaRPr lang="en-US" sz="1400" b="1" dirty="0">
                <a:solidFill>
                  <a:schemeClr val="bg1"/>
                </a:solidFill>
                <a:cs typeface="Arial" charset="0"/>
              </a:endParaRPr>
            </a:p>
          </p:txBody>
        </p:sp>
        <p:grpSp>
          <p:nvGrpSpPr>
            <p:cNvPr id="1201163" name="Group 11"/>
            <p:cNvGrpSpPr>
              <a:grpSpLocks/>
            </p:cNvGrpSpPr>
            <p:nvPr/>
          </p:nvGrpSpPr>
          <p:grpSpPr bwMode="auto">
            <a:xfrm>
              <a:off x="2662" y="2829"/>
              <a:ext cx="1573" cy="496"/>
              <a:chOff x="2662" y="2159"/>
              <a:chExt cx="1538" cy="475"/>
            </a:xfrm>
          </p:grpSpPr>
          <p:grpSp>
            <p:nvGrpSpPr>
              <p:cNvPr id="1201164" name="Group 12"/>
              <p:cNvGrpSpPr>
                <a:grpSpLocks/>
              </p:cNvGrpSpPr>
              <p:nvPr/>
            </p:nvGrpSpPr>
            <p:grpSpPr bwMode="auto">
              <a:xfrm>
                <a:off x="2662" y="2159"/>
                <a:ext cx="711" cy="475"/>
                <a:chOff x="2662" y="2777"/>
                <a:chExt cx="711" cy="475"/>
              </a:xfrm>
            </p:grpSpPr>
            <p:pic>
              <p:nvPicPr>
                <p:cNvPr id="1201165" name="Picture 13" descr="analysis_vary"/>
                <p:cNvPicPr>
                  <a:picLocks noChangeAspect="1" noChangeArrowheads="1"/>
                </p:cNvPicPr>
                <p:nvPr/>
              </p:nvPicPr>
              <p:blipFill>
                <a:blip r:embed="rId4" cstate="print"/>
                <a:srcRect/>
                <a:stretch>
                  <a:fillRect/>
                </a:stretch>
              </p:blipFill>
              <p:spPr bwMode="auto">
                <a:xfrm>
                  <a:off x="2662" y="2777"/>
                  <a:ext cx="711" cy="475"/>
                </a:xfrm>
                <a:prstGeom prst="rect">
                  <a:avLst/>
                </a:prstGeom>
                <a:noFill/>
                <a:ln w="19050" algn="ctr">
                  <a:noFill/>
                  <a:miter lim="800000"/>
                  <a:headEnd/>
                  <a:tailEnd/>
                </a:ln>
                <a:effectLst/>
              </p:spPr>
            </p:pic>
            <p:sp>
              <p:nvSpPr>
                <p:cNvPr id="1201166" name="Text Box 14"/>
                <p:cNvSpPr txBox="1">
                  <a:spLocks noChangeAspect="1" noChangeArrowheads="1"/>
                </p:cNvSpPr>
                <p:nvPr/>
              </p:nvSpPr>
              <p:spPr bwMode="auto">
                <a:xfrm>
                  <a:off x="2717" y="2938"/>
                  <a:ext cx="601" cy="154"/>
                </a:xfrm>
                <a:prstGeom prst="rect">
                  <a:avLst/>
                </a:prstGeom>
                <a:noFill/>
                <a:ln w="19050" algn="ctr">
                  <a:noFill/>
                  <a:miter lim="800000"/>
                  <a:headEnd/>
                  <a:tailEnd/>
                </a:ln>
                <a:effectLst/>
              </p:spPr>
              <p:txBody>
                <a:bodyPr wrap="none" anchor="ctr"/>
                <a:lstStyle/>
                <a:p>
                  <a:pPr algn="ctr"/>
                  <a:r>
                    <a:rPr lang="en-US" sz="1200" b="1" dirty="0" err="1" smtClean="0">
                      <a:solidFill>
                        <a:srgbClr val="660099"/>
                      </a:solidFill>
                      <a:cs typeface="Arial" charset="0"/>
                    </a:rPr>
                    <a:t>Parametrisch</a:t>
                  </a:r>
                  <a:endParaRPr lang="en-US" sz="1200" b="1" dirty="0">
                    <a:solidFill>
                      <a:srgbClr val="660099"/>
                    </a:solidFill>
                    <a:cs typeface="Arial" charset="0"/>
                  </a:endParaRPr>
                </a:p>
              </p:txBody>
            </p:sp>
          </p:grpSp>
          <p:grpSp>
            <p:nvGrpSpPr>
              <p:cNvPr id="1201167" name="Group 15"/>
              <p:cNvGrpSpPr>
                <a:grpSpLocks/>
              </p:cNvGrpSpPr>
              <p:nvPr/>
            </p:nvGrpSpPr>
            <p:grpSpPr bwMode="auto">
              <a:xfrm>
                <a:off x="3510" y="2159"/>
                <a:ext cx="690" cy="452"/>
                <a:chOff x="3496" y="2777"/>
                <a:chExt cx="690" cy="489"/>
              </a:xfrm>
            </p:grpSpPr>
            <p:pic>
              <p:nvPicPr>
                <p:cNvPr id="1201168" name="Picture 16" descr="analysis_stress"/>
                <p:cNvPicPr>
                  <a:picLocks noChangeAspect="1" noChangeArrowheads="1"/>
                </p:cNvPicPr>
                <p:nvPr/>
              </p:nvPicPr>
              <p:blipFill>
                <a:blip r:embed="rId5" cstate="print"/>
                <a:srcRect/>
                <a:stretch>
                  <a:fillRect/>
                </a:stretch>
              </p:blipFill>
              <p:spPr bwMode="auto">
                <a:xfrm>
                  <a:off x="3496" y="2777"/>
                  <a:ext cx="690" cy="489"/>
                </a:xfrm>
                <a:prstGeom prst="rect">
                  <a:avLst/>
                </a:prstGeom>
                <a:noFill/>
                <a:ln w="19050" algn="ctr">
                  <a:noFill/>
                  <a:miter lim="800000"/>
                  <a:headEnd/>
                  <a:tailEnd/>
                </a:ln>
                <a:effectLst/>
              </p:spPr>
            </p:pic>
            <p:sp>
              <p:nvSpPr>
                <p:cNvPr id="1201169" name="Text Box 17"/>
                <p:cNvSpPr txBox="1">
                  <a:spLocks noChangeAspect="1" noChangeArrowheads="1"/>
                </p:cNvSpPr>
                <p:nvPr/>
              </p:nvSpPr>
              <p:spPr bwMode="auto">
                <a:xfrm>
                  <a:off x="3643" y="2945"/>
                  <a:ext cx="397" cy="154"/>
                </a:xfrm>
                <a:prstGeom prst="rect">
                  <a:avLst/>
                </a:prstGeom>
                <a:noFill/>
                <a:ln w="19050" algn="ctr">
                  <a:noFill/>
                  <a:miter lim="800000"/>
                  <a:headEnd/>
                  <a:tailEnd/>
                </a:ln>
                <a:effectLst/>
              </p:spPr>
              <p:txBody>
                <a:bodyPr wrap="none" anchor="ctr"/>
                <a:lstStyle/>
                <a:p>
                  <a:pPr algn="ctr"/>
                  <a:r>
                    <a:rPr lang="en-US" sz="1200" b="1" dirty="0" err="1" smtClean="0">
                      <a:solidFill>
                        <a:srgbClr val="660099"/>
                      </a:solidFill>
                      <a:cs typeface="Arial" charset="0"/>
                    </a:rPr>
                    <a:t>Belastung</a:t>
                  </a:r>
                  <a:endParaRPr lang="en-US" sz="1200" b="1" dirty="0">
                    <a:solidFill>
                      <a:srgbClr val="660099"/>
                    </a:solidFill>
                    <a:cs typeface="Arial" charset="0"/>
                  </a:endParaRPr>
                </a:p>
              </p:txBody>
            </p:sp>
          </p:grpSp>
        </p:grpSp>
      </p:grpSp>
      <p:sp>
        <p:nvSpPr>
          <p:cNvPr id="1201170" name="Rectangle 18"/>
          <p:cNvSpPr>
            <a:spLocks noGrp="1" noChangeArrowheads="1"/>
          </p:cNvSpPr>
          <p:nvPr>
            <p:ph type="title"/>
          </p:nvPr>
        </p:nvSpPr>
        <p:spPr>
          <a:xfrm>
            <a:off x="228600" y="228600"/>
            <a:ext cx="8472487" cy="914400"/>
          </a:xfrm>
        </p:spPr>
        <p:txBody>
          <a:bodyPr/>
          <a:lstStyle/>
          <a:p>
            <a:r>
              <a:rPr lang="en-US" dirty="0" err="1" smtClean="0"/>
              <a:t>Aufbau</a:t>
            </a:r>
            <a:r>
              <a:rPr lang="en-US" dirty="0" smtClean="0"/>
              <a:t> </a:t>
            </a:r>
            <a:r>
              <a:rPr lang="en-US" dirty="0" err="1" smtClean="0"/>
              <a:t>eines</a:t>
            </a:r>
            <a:r>
              <a:rPr lang="en-US" dirty="0" smtClean="0"/>
              <a:t> </a:t>
            </a:r>
            <a:r>
              <a:rPr lang="en-US" dirty="0" err="1" smtClean="0"/>
              <a:t>robusten</a:t>
            </a:r>
            <a:r>
              <a:rPr lang="en-US" dirty="0" smtClean="0"/>
              <a:t> Systems </a:t>
            </a:r>
            <a:r>
              <a:rPr lang="en-US" dirty="0" err="1" smtClean="0"/>
              <a:t>mit</a:t>
            </a:r>
            <a:r>
              <a:rPr lang="en-US" dirty="0" smtClean="0"/>
              <a:t> Saber</a:t>
            </a:r>
            <a:endParaRPr lang="en-US" dirty="0"/>
          </a:p>
        </p:txBody>
      </p:sp>
      <p:grpSp>
        <p:nvGrpSpPr>
          <p:cNvPr id="1201171" name="Group 19"/>
          <p:cNvGrpSpPr>
            <a:grpSpLocks/>
          </p:cNvGrpSpPr>
          <p:nvPr/>
        </p:nvGrpSpPr>
        <p:grpSpPr bwMode="auto">
          <a:xfrm>
            <a:off x="776288" y="3035301"/>
            <a:ext cx="5954712" cy="1214438"/>
            <a:chOff x="489" y="1912"/>
            <a:chExt cx="3751" cy="765"/>
          </a:xfrm>
        </p:grpSpPr>
        <p:grpSp>
          <p:nvGrpSpPr>
            <p:cNvPr id="1201172" name="Group 20"/>
            <p:cNvGrpSpPr>
              <a:grpSpLocks/>
            </p:cNvGrpSpPr>
            <p:nvPr/>
          </p:nvGrpSpPr>
          <p:grpSpPr bwMode="auto">
            <a:xfrm>
              <a:off x="2662" y="2160"/>
              <a:ext cx="1578" cy="517"/>
              <a:chOff x="2662" y="2087"/>
              <a:chExt cx="1578" cy="517"/>
            </a:xfrm>
          </p:grpSpPr>
          <p:grpSp>
            <p:nvGrpSpPr>
              <p:cNvPr id="1201173" name="Group 21"/>
              <p:cNvGrpSpPr>
                <a:grpSpLocks/>
              </p:cNvGrpSpPr>
              <p:nvPr/>
            </p:nvGrpSpPr>
            <p:grpSpPr bwMode="auto">
              <a:xfrm>
                <a:off x="3514" y="2087"/>
                <a:ext cx="726" cy="517"/>
                <a:chOff x="3569" y="2087"/>
                <a:chExt cx="726" cy="517"/>
              </a:xfrm>
            </p:grpSpPr>
            <p:pic>
              <p:nvPicPr>
                <p:cNvPr id="1201174" name="Picture 22" descr="pareto"/>
                <p:cNvPicPr>
                  <a:picLocks noChangeAspect="1" noChangeArrowheads="1"/>
                </p:cNvPicPr>
                <p:nvPr/>
              </p:nvPicPr>
              <p:blipFill>
                <a:blip r:embed="rId6" cstate="print"/>
                <a:srcRect/>
                <a:stretch>
                  <a:fillRect/>
                </a:stretch>
              </p:blipFill>
              <p:spPr bwMode="auto">
                <a:xfrm>
                  <a:off x="3569" y="2087"/>
                  <a:ext cx="726" cy="517"/>
                </a:xfrm>
                <a:prstGeom prst="rect">
                  <a:avLst/>
                </a:prstGeom>
                <a:noFill/>
                <a:ln>
                  <a:noFill/>
                </a:ln>
                <a:effectLst/>
              </p:spPr>
            </p:pic>
            <p:sp>
              <p:nvSpPr>
                <p:cNvPr id="1201175" name="Text Box 23"/>
                <p:cNvSpPr txBox="1">
                  <a:spLocks noChangeAspect="1" noChangeArrowheads="1"/>
                </p:cNvSpPr>
                <p:nvPr/>
              </p:nvSpPr>
              <p:spPr bwMode="auto">
                <a:xfrm>
                  <a:off x="3714" y="2269"/>
                  <a:ext cx="405" cy="154"/>
                </a:xfrm>
                <a:prstGeom prst="rect">
                  <a:avLst/>
                </a:prstGeom>
                <a:noFill/>
                <a:ln w="19050" algn="ctr">
                  <a:noFill/>
                  <a:miter lim="800000"/>
                  <a:headEnd/>
                  <a:tailEnd/>
                </a:ln>
                <a:effectLst/>
              </p:spPr>
              <p:txBody>
                <a:bodyPr wrap="none" anchor="ctr"/>
                <a:lstStyle/>
                <a:p>
                  <a:pPr algn="ctr"/>
                  <a:r>
                    <a:rPr lang="en-US" sz="1200" b="1" dirty="0">
                      <a:solidFill>
                        <a:srgbClr val="660099"/>
                      </a:solidFill>
                      <a:cs typeface="Arial" charset="0"/>
                    </a:rPr>
                    <a:t>Pareto</a:t>
                  </a:r>
                </a:p>
              </p:txBody>
            </p:sp>
          </p:grpSp>
          <p:grpSp>
            <p:nvGrpSpPr>
              <p:cNvPr id="1201176" name="Group 24"/>
              <p:cNvGrpSpPr>
                <a:grpSpLocks/>
              </p:cNvGrpSpPr>
              <p:nvPr/>
            </p:nvGrpSpPr>
            <p:grpSpPr bwMode="auto">
              <a:xfrm>
                <a:off x="2662" y="2087"/>
                <a:ext cx="726" cy="515"/>
                <a:chOff x="2662" y="2087"/>
                <a:chExt cx="726" cy="515"/>
              </a:xfrm>
            </p:grpSpPr>
            <p:pic>
              <p:nvPicPr>
                <p:cNvPr id="1201177" name="Picture 25" descr="analysis_stress"/>
                <p:cNvPicPr>
                  <a:picLocks noChangeAspect="1" noChangeArrowheads="1"/>
                </p:cNvPicPr>
                <p:nvPr/>
              </p:nvPicPr>
              <p:blipFill>
                <a:blip r:embed="rId5" cstate="print"/>
                <a:srcRect/>
                <a:stretch>
                  <a:fillRect/>
                </a:stretch>
              </p:blipFill>
              <p:spPr bwMode="auto">
                <a:xfrm>
                  <a:off x="2662" y="2087"/>
                  <a:ext cx="726" cy="515"/>
                </a:xfrm>
                <a:prstGeom prst="rect">
                  <a:avLst/>
                </a:prstGeom>
                <a:noFill/>
                <a:ln w="19050" algn="ctr">
                  <a:noFill/>
                  <a:miter lim="800000"/>
                  <a:headEnd/>
                  <a:tailEnd/>
                </a:ln>
                <a:effectLst/>
              </p:spPr>
            </p:pic>
            <p:sp>
              <p:nvSpPr>
                <p:cNvPr id="1201178" name="Text Box 26"/>
                <p:cNvSpPr txBox="1">
                  <a:spLocks noChangeAspect="1" noChangeArrowheads="1"/>
                </p:cNvSpPr>
                <p:nvPr/>
              </p:nvSpPr>
              <p:spPr bwMode="auto">
                <a:xfrm>
                  <a:off x="2721" y="2276"/>
                  <a:ext cx="580" cy="154"/>
                </a:xfrm>
                <a:prstGeom prst="rect">
                  <a:avLst/>
                </a:prstGeom>
                <a:noFill/>
                <a:ln w="19050" algn="ctr">
                  <a:noFill/>
                  <a:miter lim="800000"/>
                  <a:headEnd/>
                  <a:tailEnd/>
                </a:ln>
                <a:effectLst/>
              </p:spPr>
              <p:txBody>
                <a:bodyPr wrap="none" anchor="ctr"/>
                <a:lstStyle/>
                <a:p>
                  <a:pPr algn="ctr"/>
                  <a:r>
                    <a:rPr lang="en-US" sz="1200" b="1" dirty="0" err="1" smtClean="0">
                      <a:solidFill>
                        <a:srgbClr val="660099"/>
                      </a:solidFill>
                      <a:cs typeface="Arial" charset="0"/>
                    </a:rPr>
                    <a:t>Empfindlichkeit</a:t>
                  </a:r>
                  <a:endParaRPr lang="en-US" sz="1200" b="1" dirty="0">
                    <a:solidFill>
                      <a:srgbClr val="660099"/>
                    </a:solidFill>
                    <a:cs typeface="Arial" charset="0"/>
                  </a:endParaRPr>
                </a:p>
              </p:txBody>
            </p:sp>
          </p:grpSp>
        </p:grpSp>
        <p:grpSp>
          <p:nvGrpSpPr>
            <p:cNvPr id="1201179" name="Group 27"/>
            <p:cNvGrpSpPr>
              <a:grpSpLocks/>
            </p:cNvGrpSpPr>
            <p:nvPr/>
          </p:nvGrpSpPr>
          <p:grpSpPr bwMode="auto">
            <a:xfrm>
              <a:off x="1350" y="1912"/>
              <a:ext cx="8" cy="198"/>
              <a:chOff x="1674" y="1793"/>
              <a:chExt cx="8" cy="198"/>
            </a:xfrm>
          </p:grpSpPr>
          <p:cxnSp>
            <p:nvCxnSpPr>
              <p:cNvPr id="1201180" name="AutoShape 28"/>
              <p:cNvCxnSpPr>
                <a:cxnSpLocks noChangeShapeType="1"/>
              </p:cNvCxnSpPr>
              <p:nvPr/>
            </p:nvCxnSpPr>
            <p:spPr bwMode="auto">
              <a:xfrm>
                <a:off x="1674" y="1793"/>
                <a:ext cx="8" cy="198"/>
              </a:xfrm>
              <a:prstGeom prst="straightConnector1">
                <a:avLst/>
              </a:prstGeom>
              <a:noFill/>
              <a:ln w="76200">
                <a:solidFill>
                  <a:schemeClr val="bg1"/>
                </a:solidFill>
                <a:round/>
                <a:headEnd/>
                <a:tailEnd type="triangle" w="med" len="med"/>
              </a:ln>
              <a:effectLst/>
            </p:spPr>
          </p:cxnSp>
          <p:cxnSp>
            <p:nvCxnSpPr>
              <p:cNvPr id="1201181" name="AutoShape 29"/>
              <p:cNvCxnSpPr>
                <a:cxnSpLocks noChangeShapeType="1"/>
              </p:cNvCxnSpPr>
              <p:nvPr/>
            </p:nvCxnSpPr>
            <p:spPr bwMode="auto">
              <a:xfrm>
                <a:off x="1674" y="1793"/>
                <a:ext cx="8" cy="198"/>
              </a:xfrm>
              <a:prstGeom prst="straightConnector1">
                <a:avLst/>
              </a:prstGeom>
              <a:noFill/>
              <a:ln w="57150">
                <a:solidFill>
                  <a:srgbClr val="777777"/>
                </a:solidFill>
                <a:round/>
                <a:headEnd/>
                <a:tailEnd type="triangle" w="med" len="med"/>
              </a:ln>
              <a:effectLst/>
            </p:spPr>
          </p:cxnSp>
        </p:grpSp>
        <p:sp>
          <p:nvSpPr>
            <p:cNvPr id="1201182" name="AutoShape 30"/>
            <p:cNvSpPr>
              <a:spLocks noChangeArrowheads="1"/>
            </p:cNvSpPr>
            <p:nvPr/>
          </p:nvSpPr>
          <p:spPr bwMode="auto">
            <a:xfrm>
              <a:off x="489" y="2235"/>
              <a:ext cx="1734" cy="365"/>
            </a:xfrm>
            <a:prstGeom prst="roundRect">
              <a:avLst>
                <a:gd name="adj" fmla="val 16667"/>
              </a:avLst>
            </a:prstGeom>
            <a:solidFill>
              <a:schemeClr val="folHlink"/>
            </a:solidFill>
            <a:ln w="9525">
              <a:noFill/>
              <a:round/>
              <a:headEnd/>
              <a:tailEnd/>
            </a:ln>
            <a:effectLst/>
          </p:spPr>
          <p:txBody>
            <a:bodyPr anchor="ctr">
              <a:spAutoFit/>
            </a:bodyPr>
            <a:lstStyle/>
            <a:p>
              <a:pPr algn="ctr"/>
              <a:r>
                <a:rPr lang="en-US" sz="1400" b="1" dirty="0" smtClean="0">
                  <a:solidFill>
                    <a:schemeClr val="bg1"/>
                  </a:solidFill>
                  <a:cs typeface="Arial" charset="0"/>
                </a:rPr>
                <a:t>Performance </a:t>
              </a:r>
              <a:r>
                <a:rPr lang="en-US" sz="1400" b="1" dirty="0" err="1" smtClean="0">
                  <a:solidFill>
                    <a:schemeClr val="bg1"/>
                  </a:solidFill>
                  <a:cs typeface="Arial" charset="0"/>
                </a:rPr>
                <a:t>beeinflussende</a:t>
              </a:r>
              <a:r>
                <a:rPr lang="en-US" sz="1400" b="1" dirty="0" smtClean="0">
                  <a:solidFill>
                    <a:schemeClr val="bg1"/>
                  </a:solidFill>
                  <a:cs typeface="Arial" charset="0"/>
                </a:rPr>
                <a:t> Parameter  </a:t>
              </a:r>
              <a:r>
                <a:rPr lang="en-US" sz="1400" b="1" dirty="0" err="1" smtClean="0">
                  <a:solidFill>
                    <a:schemeClr val="bg1"/>
                  </a:solidFill>
                  <a:cs typeface="Arial" charset="0"/>
                </a:rPr>
                <a:t>identifizieren</a:t>
              </a:r>
              <a:endParaRPr lang="en-US" sz="1400" b="1" dirty="0">
                <a:solidFill>
                  <a:schemeClr val="bg1"/>
                </a:solidFill>
                <a:cs typeface="Arial" charset="0"/>
              </a:endParaRPr>
            </a:p>
          </p:txBody>
        </p:sp>
      </p:grpSp>
      <p:grpSp>
        <p:nvGrpSpPr>
          <p:cNvPr id="1201183" name="Group 31"/>
          <p:cNvGrpSpPr>
            <a:grpSpLocks/>
          </p:cNvGrpSpPr>
          <p:nvPr/>
        </p:nvGrpSpPr>
        <p:grpSpPr bwMode="auto">
          <a:xfrm>
            <a:off x="6875463" y="4352926"/>
            <a:ext cx="2157412" cy="1457325"/>
            <a:chOff x="2122" y="2646"/>
            <a:chExt cx="1359" cy="918"/>
          </a:xfrm>
        </p:grpSpPr>
        <p:grpSp>
          <p:nvGrpSpPr>
            <p:cNvPr id="1201184" name="Group 32"/>
            <p:cNvGrpSpPr>
              <a:grpSpLocks/>
            </p:cNvGrpSpPr>
            <p:nvPr/>
          </p:nvGrpSpPr>
          <p:grpSpPr bwMode="auto">
            <a:xfrm>
              <a:off x="2122" y="2646"/>
              <a:ext cx="1359" cy="918"/>
              <a:chOff x="2122" y="2646"/>
              <a:chExt cx="1359" cy="918"/>
            </a:xfrm>
          </p:grpSpPr>
          <p:sp>
            <p:nvSpPr>
              <p:cNvPr id="1201185" name="Oval 33"/>
              <p:cNvSpPr>
                <a:spLocks noChangeArrowheads="1"/>
              </p:cNvSpPr>
              <p:nvPr/>
            </p:nvSpPr>
            <p:spPr bwMode="auto">
              <a:xfrm>
                <a:off x="2122" y="2646"/>
                <a:ext cx="1359" cy="918"/>
              </a:xfrm>
              <a:prstGeom prst="ellipse">
                <a:avLst/>
              </a:prstGeom>
              <a:gradFill rotWithShape="1">
                <a:gsLst>
                  <a:gs pos="0">
                    <a:schemeClr val="accent2"/>
                  </a:gs>
                  <a:gs pos="100000">
                    <a:schemeClr val="accent2">
                      <a:gamma/>
                      <a:shade val="42353"/>
                      <a:invGamma/>
                    </a:schemeClr>
                  </a:gs>
                </a:gsLst>
                <a:lin ang="5400000" scaled="1"/>
              </a:gradFill>
              <a:ln w="9525" algn="ctr">
                <a:noFill/>
                <a:round/>
                <a:headEnd/>
                <a:tailEnd/>
              </a:ln>
              <a:effectLst/>
            </p:spPr>
            <p:txBody>
              <a:bodyPr wrap="none" anchor="ctr"/>
              <a:lstStyle/>
              <a:p>
                <a:endParaRPr lang="en-US"/>
              </a:p>
            </p:txBody>
          </p:sp>
          <p:sp>
            <p:nvSpPr>
              <p:cNvPr id="1201186" name="Oval 34"/>
              <p:cNvSpPr>
                <a:spLocks noChangeArrowheads="1"/>
              </p:cNvSpPr>
              <p:nvPr/>
            </p:nvSpPr>
            <p:spPr bwMode="auto">
              <a:xfrm>
                <a:off x="2165" y="2675"/>
                <a:ext cx="1265" cy="853"/>
              </a:xfrm>
              <a:prstGeom prst="ellipse">
                <a:avLst/>
              </a:prstGeom>
              <a:gradFill rotWithShape="1">
                <a:gsLst>
                  <a:gs pos="0">
                    <a:schemeClr val="accent2">
                      <a:gamma/>
                      <a:shade val="42353"/>
                      <a:invGamma/>
                    </a:schemeClr>
                  </a:gs>
                  <a:gs pos="100000">
                    <a:schemeClr val="accent2"/>
                  </a:gs>
                </a:gsLst>
                <a:lin ang="5400000" scaled="1"/>
              </a:gradFill>
              <a:ln w="9525" algn="ctr">
                <a:noFill/>
                <a:round/>
                <a:headEnd/>
                <a:tailEnd/>
              </a:ln>
              <a:effectLst/>
            </p:spPr>
            <p:txBody>
              <a:bodyPr wrap="none" anchor="ctr"/>
              <a:lstStyle/>
              <a:p>
                <a:pPr algn="ctr"/>
                <a:endParaRPr lang="en-US" sz="5400" dirty="0"/>
              </a:p>
            </p:txBody>
          </p:sp>
        </p:grpSp>
        <p:sp>
          <p:nvSpPr>
            <p:cNvPr id="1201187" name="Rectangle 35"/>
            <p:cNvSpPr>
              <a:spLocks noChangeArrowheads="1"/>
            </p:cNvSpPr>
            <p:nvPr/>
          </p:nvSpPr>
          <p:spPr bwMode="auto">
            <a:xfrm>
              <a:off x="2303" y="2832"/>
              <a:ext cx="981" cy="582"/>
            </a:xfrm>
            <a:prstGeom prst="rect">
              <a:avLst/>
            </a:prstGeom>
            <a:noFill/>
            <a:ln w="9525" algn="ctr">
              <a:noFill/>
              <a:miter lim="800000"/>
              <a:headEnd/>
              <a:tailEnd/>
            </a:ln>
            <a:effectLst/>
          </p:spPr>
          <p:txBody>
            <a:bodyPr wrap="none" anchor="ctr" anchorCtr="1">
              <a:spAutoFit/>
            </a:bodyPr>
            <a:lstStyle/>
            <a:p>
              <a:r>
                <a:rPr lang="en-US" sz="1800" b="1" dirty="0" err="1" smtClean="0">
                  <a:solidFill>
                    <a:schemeClr val="bg1"/>
                  </a:solidFill>
                </a:rPr>
                <a:t>Analyse</a:t>
              </a:r>
              <a:endParaRPr lang="en-US" sz="1800" b="1" dirty="0">
                <a:solidFill>
                  <a:schemeClr val="bg1"/>
                </a:solidFill>
              </a:endParaRPr>
            </a:p>
            <a:p>
              <a:r>
                <a:rPr lang="en-US" sz="1800" b="1" dirty="0" err="1" smtClean="0">
                  <a:solidFill>
                    <a:schemeClr val="bg1"/>
                  </a:solidFill>
                </a:rPr>
                <a:t>Verifikation</a:t>
              </a:r>
              <a:endParaRPr lang="en-US" sz="1800" b="1" dirty="0">
                <a:solidFill>
                  <a:schemeClr val="bg1"/>
                </a:solidFill>
              </a:endParaRPr>
            </a:p>
            <a:p>
              <a:r>
                <a:rPr lang="en-US" sz="1800" b="1" dirty="0" err="1" smtClean="0">
                  <a:solidFill>
                    <a:schemeClr val="bg1"/>
                  </a:solidFill>
                </a:rPr>
                <a:t>Optimierung</a:t>
              </a:r>
              <a:endParaRPr lang="en-US" sz="1800" b="1" dirty="0">
                <a:solidFill>
                  <a:schemeClr val="bg1"/>
                </a:solidFill>
              </a:endParaRPr>
            </a:p>
          </p:txBody>
        </p:sp>
      </p:grpSp>
      <p:grpSp>
        <p:nvGrpSpPr>
          <p:cNvPr id="1201223" name="Group 71"/>
          <p:cNvGrpSpPr>
            <a:grpSpLocks/>
          </p:cNvGrpSpPr>
          <p:nvPr/>
        </p:nvGrpSpPr>
        <p:grpSpPr bwMode="auto">
          <a:xfrm>
            <a:off x="744543" y="1185864"/>
            <a:ext cx="7916869" cy="1908175"/>
            <a:chOff x="469" y="747"/>
            <a:chExt cx="4987" cy="1202"/>
          </a:xfrm>
        </p:grpSpPr>
        <p:grpSp>
          <p:nvGrpSpPr>
            <p:cNvPr id="1201222" name="Group 70"/>
            <p:cNvGrpSpPr>
              <a:grpSpLocks/>
            </p:cNvGrpSpPr>
            <p:nvPr/>
          </p:nvGrpSpPr>
          <p:grpSpPr bwMode="auto">
            <a:xfrm>
              <a:off x="469" y="801"/>
              <a:ext cx="1787" cy="1140"/>
              <a:chOff x="469" y="801"/>
              <a:chExt cx="1787" cy="1140"/>
            </a:xfrm>
          </p:grpSpPr>
          <p:sp>
            <p:nvSpPr>
              <p:cNvPr id="1201190" name="AutoShape 38"/>
              <p:cNvSpPr>
                <a:spLocks noChangeArrowheads="1"/>
              </p:cNvSpPr>
              <p:nvPr/>
            </p:nvSpPr>
            <p:spPr bwMode="auto">
              <a:xfrm>
                <a:off x="480" y="801"/>
                <a:ext cx="1742" cy="1140"/>
              </a:xfrm>
              <a:prstGeom prst="roundRect">
                <a:avLst>
                  <a:gd name="adj" fmla="val 7421"/>
                </a:avLst>
              </a:prstGeom>
              <a:solidFill>
                <a:schemeClr val="accent1"/>
              </a:solidFill>
              <a:ln w="9525">
                <a:solidFill>
                  <a:schemeClr val="tx1"/>
                </a:solidFill>
                <a:round/>
                <a:headEnd/>
                <a:tailEnd/>
              </a:ln>
              <a:effectLst/>
            </p:spPr>
            <p:txBody>
              <a:bodyPr wrap="none" anchor="ctr"/>
              <a:lstStyle/>
              <a:p>
                <a:endParaRPr lang="en-US"/>
              </a:p>
            </p:txBody>
          </p:sp>
          <p:sp>
            <p:nvSpPr>
              <p:cNvPr id="1201191" name="AutoShape 39"/>
              <p:cNvSpPr>
                <a:spLocks noChangeArrowheads="1"/>
              </p:cNvSpPr>
              <p:nvPr/>
            </p:nvSpPr>
            <p:spPr bwMode="auto">
              <a:xfrm>
                <a:off x="469" y="1495"/>
                <a:ext cx="1787" cy="365"/>
              </a:xfrm>
              <a:prstGeom prst="roundRect">
                <a:avLst>
                  <a:gd name="adj" fmla="val 16667"/>
                </a:avLst>
              </a:prstGeom>
              <a:solidFill>
                <a:srgbClr val="9E81D1"/>
              </a:solidFill>
              <a:ln w="9525">
                <a:noFill/>
                <a:round/>
                <a:headEnd/>
                <a:tailEnd/>
              </a:ln>
              <a:effectLst/>
            </p:spPr>
            <p:txBody>
              <a:bodyPr wrap="square" anchor="ctr">
                <a:spAutoFit/>
              </a:bodyPr>
              <a:lstStyle/>
              <a:p>
                <a:pPr algn="ctr"/>
                <a:r>
                  <a:rPr lang="en-US" sz="1400" b="1" dirty="0" err="1" smtClean="0">
                    <a:solidFill>
                      <a:schemeClr val="bg1"/>
                    </a:solidFill>
                    <a:cs typeface="Arial" charset="0"/>
                  </a:rPr>
                  <a:t>Überprüfung</a:t>
                </a:r>
                <a:r>
                  <a:rPr lang="en-US" sz="1400" b="1" dirty="0" smtClean="0">
                    <a:solidFill>
                      <a:schemeClr val="bg1"/>
                    </a:solidFill>
                    <a:cs typeface="Arial" charset="0"/>
                  </a:rPr>
                  <a:t> </a:t>
                </a:r>
                <a:r>
                  <a:rPr lang="en-US" sz="1400" b="1" dirty="0" err="1" smtClean="0">
                    <a:solidFill>
                      <a:schemeClr val="bg1"/>
                    </a:solidFill>
                    <a:cs typeface="Arial" charset="0"/>
                  </a:rPr>
                  <a:t>der</a:t>
                </a:r>
                <a:r>
                  <a:rPr lang="en-US" sz="1400" b="1" dirty="0" smtClean="0">
                    <a:solidFill>
                      <a:schemeClr val="bg1"/>
                    </a:solidFill>
                    <a:cs typeface="Arial" charset="0"/>
                  </a:rPr>
                  <a:t> </a:t>
                </a:r>
                <a:r>
                  <a:rPr lang="en-US" sz="1400" b="1" dirty="0" err="1" smtClean="0">
                    <a:solidFill>
                      <a:schemeClr val="bg1"/>
                    </a:solidFill>
                    <a:cs typeface="Arial" charset="0"/>
                  </a:rPr>
                  <a:t>erwünschten</a:t>
                </a:r>
                <a:r>
                  <a:rPr lang="en-US" sz="1400" b="1" dirty="0" smtClean="0">
                    <a:solidFill>
                      <a:schemeClr val="bg1"/>
                    </a:solidFill>
                    <a:cs typeface="Arial" charset="0"/>
                  </a:rPr>
                  <a:t> </a:t>
                </a:r>
                <a:r>
                  <a:rPr lang="en-US" sz="1400" b="1" dirty="0" err="1" smtClean="0">
                    <a:solidFill>
                      <a:schemeClr val="bg1"/>
                    </a:solidFill>
                    <a:cs typeface="Arial" charset="0"/>
                  </a:rPr>
                  <a:t>Systemfunktionen</a:t>
                </a:r>
                <a:endParaRPr lang="en-US" sz="1400" b="1" dirty="0">
                  <a:solidFill>
                    <a:schemeClr val="bg1"/>
                  </a:solidFill>
                  <a:cs typeface="Arial" charset="0"/>
                </a:endParaRPr>
              </a:p>
            </p:txBody>
          </p:sp>
          <p:cxnSp>
            <p:nvCxnSpPr>
              <p:cNvPr id="1201192" name="AutoShape 40"/>
              <p:cNvCxnSpPr>
                <a:cxnSpLocks noChangeShapeType="1"/>
              </p:cNvCxnSpPr>
              <p:nvPr/>
            </p:nvCxnSpPr>
            <p:spPr bwMode="auto">
              <a:xfrm>
                <a:off x="1350" y="1258"/>
                <a:ext cx="8" cy="198"/>
              </a:xfrm>
              <a:prstGeom prst="straightConnector1">
                <a:avLst/>
              </a:prstGeom>
              <a:noFill/>
              <a:ln w="57150">
                <a:solidFill>
                  <a:schemeClr val="bg1"/>
                </a:solidFill>
                <a:round/>
                <a:headEnd/>
                <a:tailEnd type="triangle" w="med" len="med"/>
              </a:ln>
              <a:effectLst/>
            </p:spPr>
          </p:cxnSp>
          <p:sp>
            <p:nvSpPr>
              <p:cNvPr id="1201193" name="AutoShape 41"/>
              <p:cNvSpPr>
                <a:spLocks noChangeArrowheads="1"/>
              </p:cNvSpPr>
              <p:nvPr/>
            </p:nvSpPr>
            <p:spPr bwMode="auto">
              <a:xfrm>
                <a:off x="738" y="802"/>
                <a:ext cx="1226" cy="515"/>
              </a:xfrm>
              <a:prstGeom prst="roundRect">
                <a:avLst>
                  <a:gd name="adj" fmla="val 16667"/>
                </a:avLst>
              </a:prstGeom>
              <a:solidFill>
                <a:srgbClr val="9E81D1"/>
              </a:solidFill>
              <a:ln w="9525">
                <a:noFill/>
                <a:round/>
                <a:headEnd/>
                <a:tailEnd/>
              </a:ln>
              <a:effectLst/>
            </p:spPr>
            <p:txBody>
              <a:bodyPr wrap="none" anchor="ctr">
                <a:spAutoFit/>
              </a:bodyPr>
              <a:lstStyle/>
              <a:p>
                <a:pPr algn="ctr"/>
                <a:r>
                  <a:rPr lang="en-US" sz="1400" b="1" dirty="0" err="1" smtClean="0">
                    <a:solidFill>
                      <a:schemeClr val="bg1"/>
                    </a:solidFill>
                    <a:cs typeface="Arial" charset="0"/>
                  </a:rPr>
                  <a:t>Innere</a:t>
                </a:r>
                <a:r>
                  <a:rPr lang="en-US" sz="1400" b="1" dirty="0" smtClean="0">
                    <a:solidFill>
                      <a:schemeClr val="bg1"/>
                    </a:solidFill>
                    <a:cs typeface="Arial" charset="0"/>
                  </a:rPr>
                  <a:t> und </a:t>
                </a:r>
                <a:r>
                  <a:rPr lang="en-US" sz="1400" b="1" dirty="0" err="1" smtClean="0">
                    <a:solidFill>
                      <a:schemeClr val="bg1"/>
                    </a:solidFill>
                    <a:cs typeface="Arial" charset="0"/>
                  </a:rPr>
                  <a:t>äussere</a:t>
                </a:r>
                <a:r>
                  <a:rPr lang="en-US" sz="1400" b="1" dirty="0" smtClean="0">
                    <a:solidFill>
                      <a:schemeClr val="bg1"/>
                    </a:solidFill>
                    <a:cs typeface="Arial" charset="0"/>
                  </a:rPr>
                  <a:t> </a:t>
                </a:r>
                <a:br>
                  <a:rPr lang="en-US" sz="1400" b="1" dirty="0" smtClean="0">
                    <a:solidFill>
                      <a:schemeClr val="bg1"/>
                    </a:solidFill>
                    <a:cs typeface="Arial" charset="0"/>
                  </a:rPr>
                </a:br>
                <a:r>
                  <a:rPr lang="en-US" sz="1400" b="1" dirty="0" err="1" smtClean="0">
                    <a:solidFill>
                      <a:schemeClr val="bg1"/>
                    </a:solidFill>
                    <a:cs typeface="Arial" charset="0"/>
                  </a:rPr>
                  <a:t>Systemeinflüsse</a:t>
                </a:r>
                <a:r>
                  <a:rPr lang="en-US" sz="1400" b="1" dirty="0" smtClean="0">
                    <a:solidFill>
                      <a:schemeClr val="bg1"/>
                    </a:solidFill>
                    <a:cs typeface="Arial" charset="0"/>
                  </a:rPr>
                  <a:t> </a:t>
                </a:r>
                <a:br>
                  <a:rPr lang="en-US" sz="1400" b="1" dirty="0" smtClean="0">
                    <a:solidFill>
                      <a:schemeClr val="bg1"/>
                    </a:solidFill>
                    <a:cs typeface="Arial" charset="0"/>
                  </a:rPr>
                </a:br>
                <a:r>
                  <a:rPr lang="en-US" sz="1400" b="1" dirty="0" err="1" smtClean="0">
                    <a:solidFill>
                      <a:schemeClr val="bg1"/>
                    </a:solidFill>
                    <a:cs typeface="Arial" charset="0"/>
                  </a:rPr>
                  <a:t>identifizieren</a:t>
                </a:r>
                <a:endParaRPr lang="en-US" sz="1400" b="1" dirty="0">
                  <a:solidFill>
                    <a:schemeClr val="bg1"/>
                  </a:solidFill>
                  <a:cs typeface="Arial" charset="0"/>
                </a:endParaRPr>
              </a:p>
            </p:txBody>
          </p:sp>
        </p:grpSp>
        <p:grpSp>
          <p:nvGrpSpPr>
            <p:cNvPr id="1201194" name="Group 42"/>
            <p:cNvGrpSpPr>
              <a:grpSpLocks/>
            </p:cNvGrpSpPr>
            <p:nvPr/>
          </p:nvGrpSpPr>
          <p:grpSpPr bwMode="auto">
            <a:xfrm>
              <a:off x="2662" y="747"/>
              <a:ext cx="2794" cy="1202"/>
              <a:chOff x="2662" y="739"/>
              <a:chExt cx="2794" cy="1202"/>
            </a:xfrm>
          </p:grpSpPr>
          <p:grpSp>
            <p:nvGrpSpPr>
              <p:cNvPr id="1201195" name="Group 43"/>
              <p:cNvGrpSpPr>
                <a:grpSpLocks/>
              </p:cNvGrpSpPr>
              <p:nvPr/>
            </p:nvGrpSpPr>
            <p:grpSpPr bwMode="auto">
              <a:xfrm>
                <a:off x="2662" y="1505"/>
                <a:ext cx="2794" cy="436"/>
                <a:chOff x="2662" y="1533"/>
                <a:chExt cx="2794" cy="436"/>
              </a:xfrm>
            </p:grpSpPr>
            <p:grpSp>
              <p:nvGrpSpPr>
                <p:cNvPr id="1201196" name="Group 44"/>
                <p:cNvGrpSpPr>
                  <a:grpSpLocks/>
                </p:cNvGrpSpPr>
                <p:nvPr/>
              </p:nvGrpSpPr>
              <p:grpSpPr bwMode="auto">
                <a:xfrm>
                  <a:off x="2662" y="1534"/>
                  <a:ext cx="580" cy="435"/>
                  <a:chOff x="2445" y="1471"/>
                  <a:chExt cx="580" cy="435"/>
                </a:xfrm>
              </p:grpSpPr>
              <p:pic>
                <p:nvPicPr>
                  <p:cNvPr id="1201197" name="Picture 45" descr="analysis_dc"/>
                  <p:cNvPicPr>
                    <a:picLocks noChangeAspect="1" noChangeArrowheads="1"/>
                  </p:cNvPicPr>
                  <p:nvPr/>
                </p:nvPicPr>
                <p:blipFill>
                  <a:blip r:embed="rId7" cstate="print"/>
                  <a:srcRect/>
                  <a:stretch>
                    <a:fillRect/>
                  </a:stretch>
                </p:blipFill>
                <p:spPr bwMode="auto">
                  <a:xfrm>
                    <a:off x="2445" y="1471"/>
                    <a:ext cx="580" cy="435"/>
                  </a:xfrm>
                  <a:prstGeom prst="rect">
                    <a:avLst/>
                  </a:prstGeom>
                  <a:noFill/>
                  <a:ln w="9525">
                    <a:noFill/>
                    <a:miter lim="800000"/>
                    <a:headEnd/>
                    <a:tailEnd/>
                  </a:ln>
                  <a:effectLst/>
                </p:spPr>
              </p:pic>
              <p:sp>
                <p:nvSpPr>
                  <p:cNvPr id="1201198" name="Text Box 46"/>
                  <p:cNvSpPr txBox="1">
                    <a:spLocks noChangeAspect="1" noChangeArrowheads="1"/>
                  </p:cNvSpPr>
                  <p:nvPr/>
                </p:nvSpPr>
                <p:spPr bwMode="auto">
                  <a:xfrm>
                    <a:off x="2445" y="1579"/>
                    <a:ext cx="580" cy="291"/>
                  </a:xfrm>
                  <a:prstGeom prst="rect">
                    <a:avLst/>
                  </a:prstGeom>
                  <a:noFill/>
                  <a:ln w="9525">
                    <a:noFill/>
                    <a:miter lim="800000"/>
                    <a:headEnd/>
                    <a:tailEnd/>
                  </a:ln>
                  <a:effectLst/>
                </p:spPr>
                <p:txBody>
                  <a:bodyPr>
                    <a:spAutoFit/>
                  </a:bodyPr>
                  <a:lstStyle/>
                  <a:p>
                    <a:pPr algn="ctr"/>
                    <a:r>
                      <a:rPr lang="en-US" sz="1200" b="1" dirty="0" err="1" smtClean="0">
                        <a:solidFill>
                          <a:srgbClr val="660099"/>
                        </a:solidFill>
                        <a:cs typeface="Arial" charset="0"/>
                      </a:rPr>
                      <a:t>Betriebs</a:t>
                    </a:r>
                    <a:r>
                      <a:rPr lang="en-US" sz="1200" b="1" dirty="0" smtClean="0">
                        <a:solidFill>
                          <a:srgbClr val="660099"/>
                        </a:solidFill>
                        <a:cs typeface="Arial" charset="0"/>
                      </a:rPr>
                      <a:t>-</a:t>
                    </a:r>
                    <a:br>
                      <a:rPr lang="en-US" sz="1200" b="1" dirty="0" smtClean="0">
                        <a:solidFill>
                          <a:srgbClr val="660099"/>
                        </a:solidFill>
                        <a:cs typeface="Arial" charset="0"/>
                      </a:rPr>
                    </a:br>
                    <a:r>
                      <a:rPr lang="en-US" sz="1200" b="1" dirty="0" err="1" smtClean="0">
                        <a:solidFill>
                          <a:srgbClr val="660099"/>
                        </a:solidFill>
                        <a:cs typeface="Arial" charset="0"/>
                      </a:rPr>
                      <a:t>bereich</a:t>
                    </a:r>
                    <a:endParaRPr lang="en-US" sz="1200" b="1" dirty="0">
                      <a:solidFill>
                        <a:srgbClr val="660099"/>
                      </a:solidFill>
                      <a:cs typeface="Arial" charset="0"/>
                    </a:endParaRPr>
                  </a:p>
                </p:txBody>
              </p:sp>
            </p:grpSp>
            <p:grpSp>
              <p:nvGrpSpPr>
                <p:cNvPr id="1201199" name="Group 47"/>
                <p:cNvGrpSpPr>
                  <a:grpSpLocks/>
                </p:cNvGrpSpPr>
                <p:nvPr/>
              </p:nvGrpSpPr>
              <p:grpSpPr bwMode="auto">
                <a:xfrm>
                  <a:off x="3385" y="1539"/>
                  <a:ext cx="581" cy="430"/>
                  <a:chOff x="3134" y="1471"/>
                  <a:chExt cx="581" cy="430"/>
                </a:xfrm>
              </p:grpSpPr>
              <p:pic>
                <p:nvPicPr>
                  <p:cNvPr id="1201200" name="Picture 48" descr="analysis_tr"/>
                  <p:cNvPicPr>
                    <a:picLocks noChangeAspect="1" noChangeArrowheads="1"/>
                  </p:cNvPicPr>
                  <p:nvPr/>
                </p:nvPicPr>
                <p:blipFill>
                  <a:blip r:embed="rId8" cstate="print"/>
                  <a:srcRect/>
                  <a:stretch>
                    <a:fillRect/>
                  </a:stretch>
                </p:blipFill>
                <p:spPr bwMode="auto">
                  <a:xfrm>
                    <a:off x="3134" y="1471"/>
                    <a:ext cx="581" cy="430"/>
                  </a:xfrm>
                  <a:prstGeom prst="rect">
                    <a:avLst/>
                  </a:prstGeom>
                  <a:noFill/>
                  <a:ln w="19050" algn="ctr">
                    <a:noFill/>
                    <a:miter lim="800000"/>
                    <a:headEnd/>
                    <a:tailEnd/>
                  </a:ln>
                  <a:effectLst/>
                </p:spPr>
              </p:pic>
              <p:sp>
                <p:nvSpPr>
                  <p:cNvPr id="1201201" name="Text Box 49"/>
                  <p:cNvSpPr txBox="1">
                    <a:spLocks noChangeAspect="1" noChangeArrowheads="1"/>
                  </p:cNvSpPr>
                  <p:nvPr/>
                </p:nvSpPr>
                <p:spPr bwMode="auto">
                  <a:xfrm>
                    <a:off x="3191" y="1567"/>
                    <a:ext cx="444" cy="250"/>
                  </a:xfrm>
                  <a:prstGeom prst="rect">
                    <a:avLst/>
                  </a:prstGeom>
                  <a:noFill/>
                  <a:ln w="19050" algn="ctr">
                    <a:noFill/>
                    <a:miter lim="800000"/>
                    <a:headEnd/>
                    <a:tailEnd/>
                  </a:ln>
                  <a:effectLst/>
                </p:spPr>
                <p:txBody>
                  <a:bodyPr wrap="none" anchor="ctr"/>
                  <a:lstStyle/>
                  <a:p>
                    <a:pPr algn="ctr"/>
                    <a:r>
                      <a:rPr lang="en-US" sz="1200" b="1" dirty="0" err="1" smtClean="0">
                        <a:solidFill>
                          <a:srgbClr val="660099"/>
                        </a:solidFill>
                        <a:cs typeface="Arial" charset="0"/>
                      </a:rPr>
                      <a:t>Zeitverhalten</a:t>
                    </a:r>
                    <a:endParaRPr lang="en-US" sz="1200" b="1" dirty="0">
                      <a:solidFill>
                        <a:srgbClr val="660099"/>
                      </a:solidFill>
                      <a:cs typeface="Arial" charset="0"/>
                    </a:endParaRPr>
                  </a:p>
                </p:txBody>
              </p:sp>
            </p:grpSp>
            <p:grpSp>
              <p:nvGrpSpPr>
                <p:cNvPr id="1201202" name="Group 50"/>
                <p:cNvGrpSpPr>
                  <a:grpSpLocks/>
                </p:cNvGrpSpPr>
                <p:nvPr/>
              </p:nvGrpSpPr>
              <p:grpSpPr bwMode="auto">
                <a:xfrm>
                  <a:off x="4839" y="1533"/>
                  <a:ext cx="617" cy="436"/>
                  <a:chOff x="4404" y="1470"/>
                  <a:chExt cx="617" cy="436"/>
                </a:xfrm>
              </p:grpSpPr>
              <p:pic>
                <p:nvPicPr>
                  <p:cNvPr id="1201203" name="Picture 51" descr="analysis_pz"/>
                  <p:cNvPicPr>
                    <a:picLocks noChangeAspect="1" noChangeArrowheads="1"/>
                  </p:cNvPicPr>
                  <p:nvPr/>
                </p:nvPicPr>
                <p:blipFill>
                  <a:blip r:embed="rId9" cstate="print"/>
                  <a:srcRect/>
                  <a:stretch>
                    <a:fillRect/>
                  </a:stretch>
                </p:blipFill>
                <p:spPr bwMode="auto">
                  <a:xfrm>
                    <a:off x="4404" y="1470"/>
                    <a:ext cx="617" cy="436"/>
                  </a:xfrm>
                  <a:prstGeom prst="rect">
                    <a:avLst/>
                  </a:prstGeom>
                  <a:noFill/>
                  <a:ln w="19050" algn="ctr">
                    <a:noFill/>
                    <a:miter lim="800000"/>
                    <a:headEnd/>
                    <a:tailEnd/>
                  </a:ln>
                  <a:effectLst/>
                </p:spPr>
              </p:pic>
              <p:sp>
                <p:nvSpPr>
                  <p:cNvPr id="1201204" name="Text Box 52"/>
                  <p:cNvSpPr txBox="1">
                    <a:spLocks noChangeAspect="1" noChangeArrowheads="1"/>
                  </p:cNvSpPr>
                  <p:nvPr/>
                </p:nvSpPr>
                <p:spPr bwMode="auto">
                  <a:xfrm>
                    <a:off x="4413" y="1579"/>
                    <a:ext cx="490" cy="250"/>
                  </a:xfrm>
                  <a:prstGeom prst="rect">
                    <a:avLst/>
                  </a:prstGeom>
                  <a:noFill/>
                  <a:ln w="19050" algn="ctr">
                    <a:noFill/>
                    <a:miter lim="800000"/>
                    <a:headEnd/>
                    <a:tailEnd/>
                  </a:ln>
                  <a:effectLst/>
                </p:spPr>
                <p:txBody>
                  <a:bodyPr wrap="none" anchor="ctr"/>
                  <a:lstStyle/>
                  <a:p>
                    <a:pPr algn="ctr"/>
                    <a:r>
                      <a:rPr lang="en-US" sz="1200" b="1" dirty="0" err="1" smtClean="0">
                        <a:solidFill>
                          <a:srgbClr val="660099"/>
                        </a:solidFill>
                        <a:cs typeface="Arial" charset="0"/>
                      </a:rPr>
                      <a:t>Lineare</a:t>
                    </a:r>
                    <a:endParaRPr lang="en-US" sz="1200" b="1" dirty="0">
                      <a:solidFill>
                        <a:srgbClr val="660099"/>
                      </a:solidFill>
                      <a:cs typeface="Arial" charset="0"/>
                    </a:endParaRPr>
                  </a:p>
                  <a:p>
                    <a:pPr algn="ctr"/>
                    <a:r>
                      <a:rPr lang="en-US" sz="1200" b="1" dirty="0" err="1" smtClean="0">
                        <a:solidFill>
                          <a:srgbClr val="660099"/>
                        </a:solidFill>
                        <a:cs typeface="Arial" charset="0"/>
                      </a:rPr>
                      <a:t>Systeme</a:t>
                    </a:r>
                    <a:endParaRPr lang="en-US" sz="1200" b="1" dirty="0">
                      <a:solidFill>
                        <a:srgbClr val="660099"/>
                      </a:solidFill>
                      <a:cs typeface="Arial" charset="0"/>
                    </a:endParaRPr>
                  </a:p>
                </p:txBody>
              </p:sp>
            </p:grpSp>
            <p:grpSp>
              <p:nvGrpSpPr>
                <p:cNvPr id="1201205" name="Group 53"/>
                <p:cNvGrpSpPr>
                  <a:grpSpLocks/>
                </p:cNvGrpSpPr>
                <p:nvPr/>
              </p:nvGrpSpPr>
              <p:grpSpPr bwMode="auto">
                <a:xfrm>
                  <a:off x="4109" y="1542"/>
                  <a:ext cx="586" cy="427"/>
                  <a:chOff x="3787" y="1471"/>
                  <a:chExt cx="586" cy="427"/>
                </a:xfrm>
              </p:grpSpPr>
              <p:pic>
                <p:nvPicPr>
                  <p:cNvPr id="1201206" name="Picture 54" descr="analysis_freq"/>
                  <p:cNvPicPr>
                    <a:picLocks noChangeAspect="1" noChangeArrowheads="1"/>
                  </p:cNvPicPr>
                  <p:nvPr/>
                </p:nvPicPr>
                <p:blipFill>
                  <a:blip r:embed="rId10" cstate="print"/>
                  <a:srcRect/>
                  <a:stretch>
                    <a:fillRect/>
                  </a:stretch>
                </p:blipFill>
                <p:spPr bwMode="auto">
                  <a:xfrm>
                    <a:off x="3787" y="1471"/>
                    <a:ext cx="581" cy="427"/>
                  </a:xfrm>
                  <a:prstGeom prst="rect">
                    <a:avLst/>
                  </a:prstGeom>
                  <a:noFill/>
                  <a:ln w="19050" algn="ctr">
                    <a:noFill/>
                    <a:miter lim="800000"/>
                    <a:headEnd/>
                    <a:tailEnd/>
                  </a:ln>
                  <a:effectLst/>
                </p:spPr>
              </p:pic>
              <p:sp>
                <p:nvSpPr>
                  <p:cNvPr id="1201207" name="Text Box 55"/>
                  <p:cNvSpPr txBox="1">
                    <a:spLocks noChangeAspect="1" noChangeArrowheads="1"/>
                  </p:cNvSpPr>
                  <p:nvPr/>
                </p:nvSpPr>
                <p:spPr bwMode="auto">
                  <a:xfrm>
                    <a:off x="3801" y="1579"/>
                    <a:ext cx="572" cy="250"/>
                  </a:xfrm>
                  <a:prstGeom prst="rect">
                    <a:avLst/>
                  </a:prstGeom>
                  <a:noFill/>
                  <a:ln w="19050" algn="ctr">
                    <a:noFill/>
                    <a:miter lim="800000"/>
                    <a:headEnd/>
                    <a:tailEnd/>
                  </a:ln>
                  <a:effectLst/>
                </p:spPr>
                <p:txBody>
                  <a:bodyPr wrap="none" anchor="ctr"/>
                  <a:lstStyle/>
                  <a:p>
                    <a:pPr algn="ctr"/>
                    <a:r>
                      <a:rPr lang="en-US" sz="1200" b="1" dirty="0" err="1" smtClean="0">
                        <a:solidFill>
                          <a:srgbClr val="660099"/>
                        </a:solidFill>
                        <a:cs typeface="Arial" charset="0"/>
                      </a:rPr>
                      <a:t>Frequenz</a:t>
                    </a:r>
                    <a:r>
                      <a:rPr lang="en-US" sz="1200" b="1" dirty="0" smtClean="0">
                        <a:solidFill>
                          <a:srgbClr val="660099"/>
                        </a:solidFill>
                        <a:cs typeface="Arial" charset="0"/>
                      </a:rPr>
                      <a:t>-</a:t>
                    </a:r>
                    <a:br>
                      <a:rPr lang="en-US" sz="1200" b="1" dirty="0" smtClean="0">
                        <a:solidFill>
                          <a:srgbClr val="660099"/>
                        </a:solidFill>
                        <a:cs typeface="Arial" charset="0"/>
                      </a:rPr>
                    </a:br>
                    <a:r>
                      <a:rPr lang="en-US" sz="1200" b="1" dirty="0" err="1" smtClean="0">
                        <a:solidFill>
                          <a:srgbClr val="660099"/>
                        </a:solidFill>
                        <a:cs typeface="Arial" charset="0"/>
                      </a:rPr>
                      <a:t>bereich</a:t>
                    </a:r>
                    <a:endParaRPr lang="en-US" sz="1200" b="1" dirty="0">
                      <a:solidFill>
                        <a:srgbClr val="660099"/>
                      </a:solidFill>
                      <a:cs typeface="Arial" charset="0"/>
                    </a:endParaRPr>
                  </a:p>
                </p:txBody>
              </p:sp>
            </p:grpSp>
          </p:grpSp>
          <p:sp>
            <p:nvSpPr>
              <p:cNvPr id="1201208" name="Text Box 56"/>
              <p:cNvSpPr txBox="1">
                <a:spLocks noChangeArrowheads="1"/>
              </p:cNvSpPr>
              <p:nvPr/>
            </p:nvSpPr>
            <p:spPr bwMode="auto">
              <a:xfrm>
                <a:off x="3124" y="1260"/>
                <a:ext cx="1850" cy="233"/>
              </a:xfrm>
              <a:prstGeom prst="rect">
                <a:avLst/>
              </a:prstGeom>
              <a:noFill/>
              <a:ln w="9525">
                <a:noFill/>
                <a:miter lim="800000"/>
                <a:headEnd/>
                <a:tailEnd/>
              </a:ln>
              <a:effectLst/>
            </p:spPr>
            <p:txBody>
              <a:bodyPr wrap="none">
                <a:spAutoFit/>
              </a:bodyPr>
              <a:lstStyle/>
              <a:p>
                <a:r>
                  <a:rPr lang="en-US" sz="1800" b="1" dirty="0">
                    <a:solidFill>
                      <a:schemeClr val="accent1"/>
                    </a:solidFill>
                    <a:cs typeface="Arial" charset="0"/>
                  </a:rPr>
                  <a:t> Applying Saber Analysis</a:t>
                </a:r>
              </a:p>
            </p:txBody>
          </p:sp>
          <p:grpSp>
            <p:nvGrpSpPr>
              <p:cNvPr id="1201209" name="Group 57"/>
              <p:cNvGrpSpPr>
                <a:grpSpLocks/>
              </p:cNvGrpSpPr>
              <p:nvPr/>
            </p:nvGrpSpPr>
            <p:grpSpPr bwMode="auto">
              <a:xfrm>
                <a:off x="2974" y="739"/>
                <a:ext cx="2286" cy="538"/>
                <a:chOff x="2974" y="739"/>
                <a:chExt cx="2286" cy="538"/>
              </a:xfrm>
            </p:grpSpPr>
            <p:sp>
              <p:nvSpPr>
                <p:cNvPr id="1201210" name="Line 58"/>
                <p:cNvSpPr>
                  <a:spLocks noChangeAspect="1" noChangeShapeType="1"/>
                </p:cNvSpPr>
                <p:nvPr/>
              </p:nvSpPr>
              <p:spPr bwMode="auto">
                <a:xfrm flipV="1">
                  <a:off x="3203" y="1043"/>
                  <a:ext cx="228" cy="157"/>
                </a:xfrm>
                <a:prstGeom prst="line">
                  <a:avLst/>
                </a:prstGeom>
                <a:noFill/>
                <a:ln w="25400">
                  <a:solidFill>
                    <a:schemeClr val="accent1"/>
                  </a:solidFill>
                  <a:round/>
                  <a:headEnd/>
                  <a:tailEnd/>
                </a:ln>
                <a:effectLst/>
              </p:spPr>
              <p:txBody>
                <a:bodyPr/>
                <a:lstStyle/>
                <a:p>
                  <a:endParaRPr lang="en-US"/>
                </a:p>
              </p:txBody>
            </p:sp>
            <p:sp>
              <p:nvSpPr>
                <p:cNvPr id="1201211" name="Line 59"/>
                <p:cNvSpPr>
                  <a:spLocks noChangeAspect="1" noChangeShapeType="1"/>
                </p:cNvSpPr>
                <p:nvPr/>
              </p:nvSpPr>
              <p:spPr bwMode="auto">
                <a:xfrm>
                  <a:off x="3431" y="1043"/>
                  <a:ext cx="1371" cy="0"/>
                </a:xfrm>
                <a:prstGeom prst="line">
                  <a:avLst/>
                </a:prstGeom>
                <a:noFill/>
                <a:ln w="25400">
                  <a:solidFill>
                    <a:schemeClr val="accent1"/>
                  </a:solidFill>
                  <a:round/>
                  <a:headEnd/>
                  <a:tailEnd/>
                </a:ln>
                <a:effectLst/>
              </p:spPr>
              <p:txBody>
                <a:bodyPr/>
                <a:lstStyle/>
                <a:p>
                  <a:endParaRPr lang="en-US"/>
                </a:p>
              </p:txBody>
            </p:sp>
            <p:sp>
              <p:nvSpPr>
                <p:cNvPr id="1201212" name="Line 60"/>
                <p:cNvSpPr>
                  <a:spLocks noChangeAspect="1" noChangeShapeType="1"/>
                </p:cNvSpPr>
                <p:nvPr/>
              </p:nvSpPr>
              <p:spPr bwMode="auto">
                <a:xfrm flipV="1">
                  <a:off x="3946" y="1043"/>
                  <a:ext cx="228" cy="157"/>
                </a:xfrm>
                <a:prstGeom prst="line">
                  <a:avLst/>
                </a:prstGeom>
                <a:noFill/>
                <a:ln w="25400">
                  <a:solidFill>
                    <a:schemeClr val="accent1"/>
                  </a:solidFill>
                  <a:round/>
                  <a:headEnd/>
                  <a:tailEnd/>
                </a:ln>
                <a:effectLst/>
              </p:spPr>
              <p:txBody>
                <a:bodyPr/>
                <a:lstStyle/>
                <a:p>
                  <a:endParaRPr lang="en-US"/>
                </a:p>
              </p:txBody>
            </p:sp>
            <p:grpSp>
              <p:nvGrpSpPr>
                <p:cNvPr id="1201213" name="Group 61"/>
                <p:cNvGrpSpPr>
                  <a:grpSpLocks/>
                </p:cNvGrpSpPr>
                <p:nvPr/>
              </p:nvGrpSpPr>
              <p:grpSpPr bwMode="auto">
                <a:xfrm>
                  <a:off x="3350" y="831"/>
                  <a:ext cx="1224" cy="212"/>
                  <a:chOff x="3350" y="886"/>
                  <a:chExt cx="1224" cy="157"/>
                </a:xfrm>
              </p:grpSpPr>
              <p:sp>
                <p:nvSpPr>
                  <p:cNvPr id="1201214" name="Line 62"/>
                  <p:cNvSpPr>
                    <a:spLocks noChangeAspect="1" noChangeShapeType="1"/>
                  </p:cNvSpPr>
                  <p:nvPr/>
                </p:nvSpPr>
                <p:spPr bwMode="auto">
                  <a:xfrm>
                    <a:off x="3350" y="886"/>
                    <a:ext cx="229" cy="157"/>
                  </a:xfrm>
                  <a:prstGeom prst="line">
                    <a:avLst/>
                  </a:prstGeom>
                  <a:noFill/>
                  <a:ln w="25400">
                    <a:solidFill>
                      <a:schemeClr val="accent1"/>
                    </a:solidFill>
                    <a:round/>
                    <a:headEnd/>
                    <a:tailEnd/>
                  </a:ln>
                  <a:effectLst/>
                </p:spPr>
                <p:txBody>
                  <a:bodyPr/>
                  <a:lstStyle/>
                  <a:p>
                    <a:endParaRPr lang="en-US"/>
                  </a:p>
                </p:txBody>
              </p:sp>
              <p:sp>
                <p:nvSpPr>
                  <p:cNvPr id="1201215" name="Line 63"/>
                  <p:cNvSpPr>
                    <a:spLocks noChangeAspect="1" noChangeShapeType="1"/>
                  </p:cNvSpPr>
                  <p:nvPr/>
                </p:nvSpPr>
                <p:spPr bwMode="auto">
                  <a:xfrm>
                    <a:off x="4346" y="886"/>
                    <a:ext cx="228" cy="157"/>
                  </a:xfrm>
                  <a:prstGeom prst="line">
                    <a:avLst/>
                  </a:prstGeom>
                  <a:noFill/>
                  <a:ln w="25400">
                    <a:solidFill>
                      <a:schemeClr val="accent1"/>
                    </a:solidFill>
                    <a:round/>
                    <a:headEnd/>
                    <a:tailEnd/>
                  </a:ln>
                  <a:effectLst/>
                </p:spPr>
                <p:txBody>
                  <a:bodyPr/>
                  <a:lstStyle/>
                  <a:p>
                    <a:endParaRPr lang="en-US"/>
                  </a:p>
                </p:txBody>
              </p:sp>
            </p:grpSp>
            <p:sp>
              <p:nvSpPr>
                <p:cNvPr id="1201216" name="Rectangle 64"/>
                <p:cNvSpPr>
                  <a:spLocks noChangeAspect="1" noChangeArrowheads="1"/>
                </p:cNvSpPr>
                <p:nvPr/>
              </p:nvSpPr>
              <p:spPr bwMode="auto">
                <a:xfrm>
                  <a:off x="2974" y="1130"/>
                  <a:ext cx="457" cy="121"/>
                </a:xfrm>
                <a:prstGeom prst="rect">
                  <a:avLst/>
                </a:prstGeom>
                <a:solidFill>
                  <a:schemeClr val="accent1"/>
                </a:solidFill>
                <a:ln w="9525">
                  <a:solidFill>
                    <a:schemeClr val="tx1"/>
                  </a:solidFill>
                  <a:miter lim="800000"/>
                  <a:headEnd/>
                  <a:tailEnd/>
                </a:ln>
                <a:effectLst/>
              </p:spPr>
              <p:txBody>
                <a:bodyPr wrap="none" anchor="ctr"/>
                <a:lstStyle/>
                <a:p>
                  <a:pPr algn="ctr"/>
                  <a:r>
                    <a:rPr lang="en-US" sz="1000" b="1" dirty="0" err="1" smtClean="0">
                      <a:solidFill>
                        <a:schemeClr val="bg1"/>
                      </a:solidFill>
                      <a:cs typeface="Arial" charset="0"/>
                    </a:rPr>
                    <a:t>Treiber</a:t>
                  </a:r>
                  <a:endParaRPr lang="en-US" sz="1000" b="1" dirty="0">
                    <a:solidFill>
                      <a:schemeClr val="bg1"/>
                    </a:solidFill>
                    <a:cs typeface="Arial" charset="0"/>
                  </a:endParaRPr>
                </a:p>
              </p:txBody>
            </p:sp>
            <p:sp>
              <p:nvSpPr>
                <p:cNvPr id="1201217" name="Rectangle 65"/>
                <p:cNvSpPr>
                  <a:spLocks noChangeAspect="1" noChangeArrowheads="1"/>
                </p:cNvSpPr>
                <p:nvPr/>
              </p:nvSpPr>
              <p:spPr bwMode="auto">
                <a:xfrm>
                  <a:off x="3717" y="1130"/>
                  <a:ext cx="555" cy="147"/>
                </a:xfrm>
                <a:prstGeom prst="rect">
                  <a:avLst/>
                </a:prstGeom>
                <a:solidFill>
                  <a:schemeClr val="accent1"/>
                </a:solidFill>
                <a:ln w="9525">
                  <a:solidFill>
                    <a:schemeClr val="tx1"/>
                  </a:solidFill>
                  <a:miter lim="800000"/>
                  <a:headEnd/>
                  <a:tailEnd/>
                </a:ln>
                <a:effectLst/>
              </p:spPr>
              <p:txBody>
                <a:bodyPr wrap="none" anchor="ctr"/>
                <a:lstStyle/>
                <a:p>
                  <a:pPr algn="ctr"/>
                  <a:r>
                    <a:rPr lang="en-US" sz="1000" b="1" dirty="0" err="1" smtClean="0">
                      <a:solidFill>
                        <a:schemeClr val="bg1"/>
                      </a:solidFill>
                      <a:cs typeface="Arial" charset="0"/>
                    </a:rPr>
                    <a:t>Verdrahtung</a:t>
                  </a:r>
                  <a:endParaRPr lang="en-US" sz="1000" b="1" dirty="0">
                    <a:solidFill>
                      <a:schemeClr val="bg1"/>
                    </a:solidFill>
                    <a:cs typeface="Arial" charset="0"/>
                  </a:endParaRPr>
                </a:p>
              </p:txBody>
            </p:sp>
            <p:sp>
              <p:nvSpPr>
                <p:cNvPr id="1201218" name="Rectangle 66"/>
                <p:cNvSpPr>
                  <a:spLocks noChangeAspect="1" noChangeArrowheads="1"/>
                </p:cNvSpPr>
                <p:nvPr/>
              </p:nvSpPr>
              <p:spPr bwMode="auto">
                <a:xfrm>
                  <a:off x="3170" y="739"/>
                  <a:ext cx="547" cy="120"/>
                </a:xfrm>
                <a:prstGeom prst="rect">
                  <a:avLst/>
                </a:prstGeom>
                <a:solidFill>
                  <a:schemeClr val="accent1"/>
                </a:solidFill>
                <a:ln w="9525">
                  <a:solidFill>
                    <a:schemeClr val="tx1"/>
                  </a:solidFill>
                  <a:miter lim="800000"/>
                  <a:headEnd/>
                  <a:tailEnd/>
                </a:ln>
                <a:effectLst/>
              </p:spPr>
              <p:txBody>
                <a:bodyPr wrap="none" anchor="ctr"/>
                <a:lstStyle/>
                <a:p>
                  <a:pPr algn="ctr"/>
                  <a:r>
                    <a:rPr lang="en-US" sz="1000" b="1" dirty="0" smtClean="0">
                      <a:solidFill>
                        <a:schemeClr val="bg1"/>
                      </a:solidFill>
                      <a:cs typeface="Arial" charset="0"/>
                    </a:rPr>
                    <a:t>Strom /  Masse</a:t>
                  </a:r>
                  <a:endParaRPr lang="en-US" sz="1000" b="1" dirty="0">
                    <a:solidFill>
                      <a:schemeClr val="bg1"/>
                    </a:solidFill>
                    <a:cs typeface="Arial" charset="0"/>
                  </a:endParaRPr>
                </a:p>
              </p:txBody>
            </p:sp>
            <p:sp>
              <p:nvSpPr>
                <p:cNvPr id="1201219" name="Rectangle 67"/>
                <p:cNvSpPr>
                  <a:spLocks noChangeAspect="1" noChangeArrowheads="1"/>
                </p:cNvSpPr>
                <p:nvPr/>
              </p:nvSpPr>
              <p:spPr bwMode="auto">
                <a:xfrm>
                  <a:off x="4117" y="739"/>
                  <a:ext cx="457" cy="120"/>
                </a:xfrm>
                <a:prstGeom prst="rect">
                  <a:avLst/>
                </a:prstGeom>
                <a:solidFill>
                  <a:schemeClr val="accent1"/>
                </a:solidFill>
                <a:ln w="9525">
                  <a:solidFill>
                    <a:schemeClr val="tx1"/>
                  </a:solidFill>
                  <a:miter lim="800000"/>
                  <a:headEnd/>
                  <a:tailEnd/>
                </a:ln>
                <a:effectLst/>
              </p:spPr>
              <p:txBody>
                <a:bodyPr wrap="none" anchor="ctr"/>
                <a:lstStyle/>
                <a:p>
                  <a:pPr algn="ctr"/>
                  <a:r>
                    <a:rPr lang="en-US" sz="1000" b="1" dirty="0" err="1" smtClean="0">
                      <a:solidFill>
                        <a:schemeClr val="bg1"/>
                      </a:solidFill>
                      <a:cs typeface="Arial" charset="0"/>
                    </a:rPr>
                    <a:t>Regler</a:t>
                  </a:r>
                  <a:endParaRPr lang="en-US" sz="1000" b="1" dirty="0">
                    <a:solidFill>
                      <a:schemeClr val="bg1"/>
                    </a:solidFill>
                    <a:cs typeface="Arial" charset="0"/>
                  </a:endParaRPr>
                </a:p>
              </p:txBody>
            </p:sp>
            <p:sp>
              <p:nvSpPr>
                <p:cNvPr id="1201220" name="Rectangle 68"/>
                <p:cNvSpPr>
                  <a:spLocks noChangeAspect="1" noChangeArrowheads="1"/>
                </p:cNvSpPr>
                <p:nvPr/>
              </p:nvSpPr>
              <p:spPr bwMode="auto">
                <a:xfrm>
                  <a:off x="4803" y="983"/>
                  <a:ext cx="457" cy="120"/>
                </a:xfrm>
                <a:prstGeom prst="rect">
                  <a:avLst/>
                </a:prstGeom>
                <a:solidFill>
                  <a:schemeClr val="accent1"/>
                </a:solidFill>
                <a:ln w="9525" algn="ctr">
                  <a:solidFill>
                    <a:schemeClr val="tx1"/>
                  </a:solidFill>
                  <a:miter lim="800000"/>
                  <a:headEnd/>
                  <a:tailEnd/>
                </a:ln>
                <a:effectLst/>
              </p:spPr>
              <p:txBody>
                <a:bodyPr wrap="none" anchor="ctr"/>
                <a:lstStyle/>
                <a:p>
                  <a:pPr algn="ctr"/>
                  <a:r>
                    <a:rPr lang="en-US" sz="1000" b="1" dirty="0" err="1" smtClean="0">
                      <a:solidFill>
                        <a:schemeClr val="bg1"/>
                      </a:solidFill>
                      <a:cs typeface="Arial" charset="0"/>
                    </a:rPr>
                    <a:t>Ausgabe</a:t>
                  </a:r>
                  <a:endParaRPr lang="en-US" sz="1000" b="1" dirty="0">
                    <a:solidFill>
                      <a:schemeClr val="bg1"/>
                    </a:solidFill>
                    <a:cs typeface="Arial" charset="0"/>
                  </a:endParaRPr>
                </a:p>
              </p:txBody>
            </p:sp>
            <p:sp>
              <p:nvSpPr>
                <p:cNvPr id="1201221" name="Text Box 69"/>
                <p:cNvSpPr txBox="1">
                  <a:spLocks noChangeAspect="1" noChangeArrowheads="1"/>
                </p:cNvSpPr>
                <p:nvPr/>
              </p:nvSpPr>
              <p:spPr bwMode="auto">
                <a:xfrm>
                  <a:off x="3524" y="906"/>
                  <a:ext cx="892" cy="136"/>
                </a:xfrm>
                <a:prstGeom prst="rect">
                  <a:avLst/>
                </a:prstGeom>
                <a:noFill/>
                <a:ln w="9525">
                  <a:noFill/>
                  <a:miter lim="800000"/>
                  <a:headEnd/>
                  <a:tailEnd/>
                </a:ln>
                <a:effectLst/>
              </p:spPr>
              <p:txBody>
                <a:bodyPr>
                  <a:spAutoFit/>
                </a:bodyPr>
                <a:lstStyle/>
                <a:p>
                  <a:pPr algn="ctr">
                    <a:lnSpc>
                      <a:spcPct val="80000"/>
                    </a:lnSpc>
                  </a:pPr>
                  <a:r>
                    <a:rPr lang="en-US" sz="1000" b="1" dirty="0" err="1" smtClean="0">
                      <a:cs typeface="Arial" charset="0"/>
                    </a:rPr>
                    <a:t>Temperaturregelung</a:t>
                  </a:r>
                  <a:endParaRPr lang="en-US" sz="1000" b="1" dirty="0">
                    <a:cs typeface="Arial" charset="0"/>
                  </a:endParaRPr>
                </a:p>
              </p:txBody>
            </p:sp>
          </p:grpSp>
        </p:grpSp>
      </p:grpSp>
    </p:spTree>
  </p:cSld>
  <p:clrMapOvr>
    <a:masterClrMapping/>
  </p:clrMapOvr>
  <p:transition advClick="0" advTm="13187"/>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71138" name="Picture 2"/>
          <p:cNvPicPr>
            <a:picLocks noChangeAspect="1" noChangeArrowheads="1"/>
          </p:cNvPicPr>
          <p:nvPr/>
        </p:nvPicPr>
        <p:blipFill>
          <a:blip r:embed="rId4" cstate="print"/>
          <a:srcRect/>
          <a:stretch>
            <a:fillRect/>
          </a:stretch>
        </p:blipFill>
        <p:spPr bwMode="auto">
          <a:xfrm>
            <a:off x="228600" y="1295399"/>
            <a:ext cx="5715000" cy="4822839"/>
          </a:xfrm>
          <a:prstGeom prst="rect">
            <a:avLst/>
          </a:prstGeom>
          <a:gradFill rotWithShape="0">
            <a:gsLst>
              <a:gs pos="0">
                <a:srgbClr val="CCFFCC"/>
              </a:gs>
              <a:gs pos="100000">
                <a:srgbClr val="ECFEEC"/>
              </a:gs>
            </a:gsLst>
            <a:lin ang="8100000" scaled="1"/>
          </a:gradFill>
          <a:ln w="9525">
            <a:noFill/>
            <a:round/>
            <a:headEnd/>
            <a:tailEnd/>
          </a:ln>
          <a:effectLst>
            <a:outerShdw dist="107933" dir="2700000" algn="ctr" rotWithShape="0">
              <a:srgbClr val="808080"/>
            </a:outerShdw>
          </a:effectLst>
        </p:spPr>
      </p:pic>
      <p:sp>
        <p:nvSpPr>
          <p:cNvPr id="1371139" name="Rectangle 3"/>
          <p:cNvSpPr>
            <a:spLocks noGrp="1" noChangeArrowheads="1"/>
          </p:cNvSpPr>
          <p:nvPr>
            <p:ph type="title"/>
          </p:nvPr>
        </p:nvSpPr>
        <p:spPr>
          <a:xfrm>
            <a:off x="228600" y="152400"/>
            <a:ext cx="8229600" cy="1143000"/>
          </a:xfrm>
        </p:spPr>
        <p:txBody>
          <a:bodyPr/>
          <a:lstStyle/>
          <a:p>
            <a:r>
              <a:rPr lang="en-US" dirty="0" smtClean="0"/>
              <a:t>Saber-</a:t>
            </a:r>
            <a:r>
              <a:rPr lang="en-US" dirty="0" err="1" smtClean="0"/>
              <a:t>Umgebung</a:t>
            </a:r>
            <a:endParaRPr lang="en-US" sz="2000" i="1" dirty="0">
              <a:solidFill>
                <a:srgbClr val="FFCC99"/>
              </a:solidFill>
            </a:endParaRPr>
          </a:p>
        </p:txBody>
      </p:sp>
      <p:sp>
        <p:nvSpPr>
          <p:cNvPr id="1371140" name="Rectangle 4"/>
          <p:cNvSpPr>
            <a:spLocks noGrp="1" noChangeArrowheads="1"/>
          </p:cNvSpPr>
          <p:nvPr>
            <p:ph idx="1"/>
          </p:nvPr>
        </p:nvSpPr>
        <p:spPr>
          <a:xfrm>
            <a:off x="6248400" y="1752600"/>
            <a:ext cx="2743200" cy="3886200"/>
          </a:xfrm>
          <a:solidFill>
            <a:schemeClr val="bg1">
              <a:alpha val="80000"/>
            </a:schemeClr>
          </a:solidFill>
          <a:ln/>
        </p:spPr>
        <p:txBody>
          <a:bodyPr/>
          <a:lstStyle/>
          <a:p>
            <a:r>
              <a:rPr lang="en-US" sz="2000" dirty="0" err="1" smtClean="0"/>
              <a:t>Komplette</a:t>
            </a:r>
            <a:r>
              <a:rPr lang="en-US" sz="2000" dirty="0" smtClean="0"/>
              <a:t> Waveform-</a:t>
            </a:r>
            <a:br>
              <a:rPr lang="en-US" sz="2000" dirty="0" smtClean="0"/>
            </a:br>
            <a:r>
              <a:rPr lang="en-US" sz="2000" dirty="0" err="1" smtClean="0"/>
              <a:t>Analyse</a:t>
            </a:r>
            <a:endParaRPr lang="en-US" sz="2000" dirty="0"/>
          </a:p>
          <a:p>
            <a:r>
              <a:rPr lang="en-US" sz="2000" dirty="0" err="1" smtClean="0"/>
              <a:t>Nachbearbeitung</a:t>
            </a:r>
            <a:endParaRPr lang="en-US" sz="2000" dirty="0"/>
          </a:p>
          <a:p>
            <a:pPr lvl="1"/>
            <a:r>
              <a:rPr lang="en-US" sz="1800" dirty="0"/>
              <a:t>Analog</a:t>
            </a:r>
          </a:p>
          <a:p>
            <a:pPr lvl="1"/>
            <a:r>
              <a:rPr lang="en-US" sz="1800" dirty="0"/>
              <a:t>Digital</a:t>
            </a:r>
          </a:p>
          <a:p>
            <a:pPr lvl="1"/>
            <a:r>
              <a:rPr lang="en-US" sz="1800" dirty="0" smtClean="0"/>
              <a:t>Multi-</a:t>
            </a:r>
            <a:r>
              <a:rPr lang="en-US" sz="1800" dirty="0" err="1" smtClean="0"/>
              <a:t>Technologie</a:t>
            </a:r>
            <a:endParaRPr lang="en-US" sz="1800" dirty="0"/>
          </a:p>
          <a:p>
            <a:pPr lvl="1"/>
            <a:r>
              <a:rPr lang="en-US" sz="1800" dirty="0" smtClean="0"/>
              <a:t>60+ </a:t>
            </a:r>
            <a:r>
              <a:rPr lang="en-US" sz="1800" dirty="0" err="1" smtClean="0"/>
              <a:t>Messgrößen</a:t>
            </a:r>
            <a:endParaRPr lang="en-US" sz="1800" dirty="0"/>
          </a:p>
          <a:p>
            <a:r>
              <a:rPr lang="en-US" sz="2000" dirty="0" err="1" smtClean="0"/>
              <a:t>Automatisierung</a:t>
            </a:r>
            <a:endParaRPr lang="en-US" sz="2000" dirty="0"/>
          </a:p>
          <a:p>
            <a:pPr lvl="1"/>
            <a:r>
              <a:rPr lang="en-US" sz="1800" dirty="0"/>
              <a:t>Macros</a:t>
            </a:r>
          </a:p>
          <a:p>
            <a:pPr lvl="1"/>
            <a:r>
              <a:rPr lang="en-US" sz="1800" dirty="0" err="1" smtClean="0"/>
              <a:t>Unabhängige</a:t>
            </a:r>
            <a:r>
              <a:rPr lang="en-US" sz="1800" dirty="0" smtClean="0"/>
              <a:t> </a:t>
            </a:r>
            <a:r>
              <a:rPr lang="en-US" sz="1800" dirty="0" err="1" smtClean="0"/>
              <a:t>Skripte</a:t>
            </a:r>
            <a:endParaRPr lang="en-US" sz="1800" dirty="0"/>
          </a:p>
        </p:txBody>
      </p:sp>
    </p:spTree>
  </p:cSld>
  <p:clrMapOvr>
    <a:overrideClrMapping bg1="lt1" tx1="dk1" bg2="lt2" tx2="dk2" accent1="accent1" accent2="accent2" accent3="accent3" accent4="accent4" accent5="accent5" accent6="accent6" hlink="hlink" folHlink="folHlink"/>
  </p:clrMapOvr>
  <p:transition advClick="0" advTm="12015"/>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1635" name="Rectangle 3"/>
          <p:cNvSpPr>
            <a:spLocks noGrp="1" noChangeArrowheads="1"/>
          </p:cNvSpPr>
          <p:nvPr>
            <p:ph type="title"/>
          </p:nvPr>
        </p:nvSpPr>
        <p:spPr>
          <a:xfrm>
            <a:off x="228600" y="152400"/>
            <a:ext cx="8229600" cy="1143000"/>
          </a:xfrm>
        </p:spPr>
        <p:txBody>
          <a:bodyPr/>
          <a:lstStyle/>
          <a:p>
            <a:r>
              <a:rPr lang="en-US" dirty="0" err="1" smtClean="0"/>
              <a:t>Kundenbestätigung</a:t>
            </a:r>
            <a:endParaRPr lang="en-US" dirty="0"/>
          </a:p>
        </p:txBody>
      </p:sp>
      <p:sp>
        <p:nvSpPr>
          <p:cNvPr id="1221636" name="AutoShape 4"/>
          <p:cNvSpPr>
            <a:spLocks noChangeArrowheads="1"/>
          </p:cNvSpPr>
          <p:nvPr/>
        </p:nvSpPr>
        <p:spPr bwMode="auto">
          <a:xfrm>
            <a:off x="228600" y="1295400"/>
            <a:ext cx="6459537" cy="3352800"/>
          </a:xfrm>
          <a:prstGeom prst="roundRect">
            <a:avLst>
              <a:gd name="adj" fmla="val 3458"/>
            </a:avLst>
          </a:prstGeom>
          <a:gradFill rotWithShape="0">
            <a:gsLst>
              <a:gs pos="0">
                <a:srgbClr val="CCFFCC"/>
              </a:gs>
              <a:gs pos="100000">
                <a:srgbClr val="ECFEEC"/>
              </a:gs>
            </a:gsLst>
            <a:lin ang="8100000" scaled="1"/>
          </a:gradFill>
          <a:ln w="9525">
            <a:noFill/>
            <a:round/>
            <a:headEnd/>
            <a:tailEnd/>
          </a:ln>
          <a:effectLst>
            <a:outerShdw dist="107933" dir="2700000" algn="ctr" rotWithShape="0">
              <a:srgbClr val="808080"/>
            </a:outerShdw>
          </a:effectLst>
        </p:spPr>
        <p:txBody>
          <a:bodyPr lIns="91425" tIns="45712" rIns="91425" bIns="45712" anchor="ctr" anchorCtr="1"/>
          <a:lstStyle/>
          <a:p>
            <a:r>
              <a:rPr lang="en-US" sz="1800" i="1" dirty="0" smtClean="0"/>
              <a:t>“</a:t>
            </a:r>
            <a:r>
              <a:rPr lang="en-US" sz="1800" i="1" dirty="0" err="1" smtClean="0"/>
              <a:t>Wir</a:t>
            </a:r>
            <a:r>
              <a:rPr lang="en-US" sz="1800" i="1" dirty="0" smtClean="0"/>
              <a:t> </a:t>
            </a:r>
            <a:r>
              <a:rPr lang="en-US" sz="1800" i="1" dirty="0" err="1" smtClean="0"/>
              <a:t>unterstützen</a:t>
            </a:r>
            <a:r>
              <a:rPr lang="en-US" sz="1800" i="1" dirty="0" smtClean="0"/>
              <a:t> die </a:t>
            </a:r>
            <a:r>
              <a:rPr lang="en-US" sz="1800" i="1" dirty="0" err="1" smtClean="0"/>
              <a:t>Zusammenarbeit</a:t>
            </a:r>
            <a:r>
              <a:rPr lang="en-US" sz="1800" i="1" dirty="0" smtClean="0"/>
              <a:t> von Synopsys und Zuken </a:t>
            </a:r>
            <a:r>
              <a:rPr lang="en-US" sz="1800" i="1" dirty="0" err="1" smtClean="0"/>
              <a:t>zur</a:t>
            </a:r>
            <a:r>
              <a:rPr lang="en-US" sz="1800" i="1" dirty="0" smtClean="0"/>
              <a:t> </a:t>
            </a:r>
            <a:r>
              <a:rPr lang="en-US" sz="1800" i="1" dirty="0" err="1" smtClean="0"/>
              <a:t>Verbesserung</a:t>
            </a:r>
            <a:r>
              <a:rPr lang="en-US" sz="1800" i="1" dirty="0" smtClean="0"/>
              <a:t> </a:t>
            </a:r>
            <a:r>
              <a:rPr lang="en-US" sz="1800" i="1" dirty="0" err="1" smtClean="0"/>
              <a:t>der</a:t>
            </a:r>
            <a:r>
              <a:rPr lang="en-US" sz="1800" i="1" dirty="0" smtClean="0"/>
              <a:t> </a:t>
            </a:r>
            <a:r>
              <a:rPr lang="en-US" sz="1800" i="1" dirty="0" err="1" smtClean="0"/>
              <a:t>Leiterplattenentwicklung</a:t>
            </a:r>
            <a:r>
              <a:rPr lang="en-US" sz="1800" i="1" dirty="0" smtClean="0"/>
              <a:t> und –</a:t>
            </a:r>
            <a:r>
              <a:rPr lang="en-US" sz="1800" i="1" dirty="0" err="1" smtClean="0"/>
              <a:t>prüfung</a:t>
            </a:r>
            <a:r>
              <a:rPr lang="en-US" sz="1800" i="1" dirty="0" smtClean="0"/>
              <a:t>. Die </a:t>
            </a:r>
            <a:r>
              <a:rPr lang="en-US" sz="1800" i="1" dirty="0" err="1" smtClean="0"/>
              <a:t>erweiterte</a:t>
            </a:r>
            <a:r>
              <a:rPr lang="en-US" sz="1800" i="1" dirty="0" smtClean="0"/>
              <a:t> Integration </a:t>
            </a:r>
            <a:r>
              <a:rPr lang="en-US" sz="1800" i="1" dirty="0" err="1" smtClean="0"/>
              <a:t>steigert</a:t>
            </a:r>
            <a:r>
              <a:rPr lang="en-US" sz="1800" i="1" dirty="0" smtClean="0"/>
              <a:t> </a:t>
            </a:r>
            <a:r>
              <a:rPr lang="en-US" sz="1800" i="1" dirty="0" err="1" smtClean="0"/>
              <a:t>zweifellos</a:t>
            </a:r>
            <a:r>
              <a:rPr lang="en-US" sz="1800" i="1" dirty="0" smtClean="0"/>
              <a:t> die </a:t>
            </a:r>
            <a:r>
              <a:rPr lang="en-US" sz="1800" i="1" dirty="0" err="1" smtClean="0"/>
              <a:t>Produktivität</a:t>
            </a:r>
            <a:r>
              <a:rPr lang="en-US" sz="1800" i="1" dirty="0" smtClean="0"/>
              <a:t> und </a:t>
            </a:r>
            <a:r>
              <a:rPr lang="en-US" sz="1800" i="1" dirty="0" err="1" smtClean="0"/>
              <a:t>verbessert</a:t>
            </a:r>
            <a:r>
              <a:rPr lang="en-US" sz="1800" i="1" dirty="0" smtClean="0"/>
              <a:t> die </a:t>
            </a:r>
            <a:r>
              <a:rPr lang="en-US" sz="1800" i="1" dirty="0" err="1" smtClean="0"/>
              <a:t>Sicherheit</a:t>
            </a:r>
            <a:r>
              <a:rPr lang="en-US" sz="1800" i="1" dirty="0" smtClean="0"/>
              <a:t> des Systems. </a:t>
            </a:r>
            <a:br>
              <a:rPr lang="en-US" sz="1800" i="1" dirty="0" smtClean="0"/>
            </a:br>
            <a:endParaRPr lang="en-US" sz="1800" i="1" dirty="0" smtClean="0"/>
          </a:p>
          <a:p>
            <a:r>
              <a:rPr lang="en-US" sz="1800" i="1" dirty="0" smtClean="0"/>
              <a:t>Dies </a:t>
            </a:r>
            <a:r>
              <a:rPr lang="en-US" sz="1800" i="1" dirty="0" err="1" smtClean="0"/>
              <a:t>verringert</a:t>
            </a:r>
            <a:r>
              <a:rPr lang="en-US" sz="1800" i="1" dirty="0" smtClean="0"/>
              <a:t> die </a:t>
            </a:r>
            <a:r>
              <a:rPr lang="en-US" sz="1800" i="1" dirty="0" err="1" smtClean="0"/>
              <a:t>Entwicklungszeit</a:t>
            </a:r>
            <a:r>
              <a:rPr lang="en-US" sz="1800" i="1" dirty="0" smtClean="0"/>
              <a:t> und </a:t>
            </a:r>
            <a:r>
              <a:rPr lang="en-US" sz="1800" i="1" dirty="0" err="1" smtClean="0"/>
              <a:t>erhöht</a:t>
            </a:r>
            <a:r>
              <a:rPr lang="en-US" sz="1800" i="1" dirty="0" smtClean="0"/>
              <a:t> </a:t>
            </a:r>
            <a:r>
              <a:rPr lang="en-US" sz="1800" i="1" dirty="0" err="1" smtClean="0"/>
              <a:t>gleichzeitig</a:t>
            </a:r>
            <a:r>
              <a:rPr lang="en-US" sz="1800" i="1" dirty="0" smtClean="0"/>
              <a:t> die </a:t>
            </a:r>
            <a:r>
              <a:rPr lang="en-US" sz="1800" i="1" dirty="0" err="1" smtClean="0"/>
              <a:t>Produktqualität</a:t>
            </a:r>
            <a:r>
              <a:rPr lang="en-US" sz="1800" i="1" dirty="0" smtClean="0"/>
              <a:t>. </a:t>
            </a:r>
            <a:r>
              <a:rPr lang="en-US" sz="1800" i="1" dirty="0" err="1" smtClean="0"/>
              <a:t>Wir</a:t>
            </a:r>
            <a:r>
              <a:rPr lang="en-US" sz="1800" i="1" dirty="0" smtClean="0"/>
              <a:t> </a:t>
            </a:r>
            <a:r>
              <a:rPr lang="en-US" sz="1800" i="1" dirty="0" err="1" smtClean="0"/>
              <a:t>sind</a:t>
            </a:r>
            <a:r>
              <a:rPr lang="en-US" sz="1800" i="1" dirty="0" smtClean="0"/>
              <a:t> </a:t>
            </a:r>
            <a:r>
              <a:rPr lang="en-US" sz="1800" i="1" dirty="0" err="1" smtClean="0"/>
              <a:t>schneller</a:t>
            </a:r>
            <a:r>
              <a:rPr lang="en-US" sz="1800" i="1" dirty="0" smtClean="0"/>
              <a:t> und </a:t>
            </a:r>
            <a:r>
              <a:rPr lang="en-US" sz="1800" i="1" dirty="0" err="1" smtClean="0"/>
              <a:t>qualitativ</a:t>
            </a:r>
            <a:r>
              <a:rPr lang="en-US" sz="1800" i="1" dirty="0" smtClean="0"/>
              <a:t> </a:t>
            </a:r>
            <a:r>
              <a:rPr lang="en-US" sz="1800" i="1" dirty="0" err="1" smtClean="0"/>
              <a:t>hochwertiger</a:t>
            </a:r>
            <a:r>
              <a:rPr lang="en-US" sz="1800" i="1" dirty="0" smtClean="0"/>
              <a:t> am </a:t>
            </a:r>
            <a:r>
              <a:rPr lang="en-US" sz="1800" i="1" dirty="0" err="1" smtClean="0"/>
              <a:t>Markt</a:t>
            </a:r>
            <a:r>
              <a:rPr lang="en-US" sz="1800" i="1" dirty="0" smtClean="0"/>
              <a:t>.”</a:t>
            </a:r>
            <a:endParaRPr lang="en-US" sz="1800" i="1" dirty="0"/>
          </a:p>
          <a:p>
            <a:endParaRPr lang="en-US" sz="2000" b="1" dirty="0"/>
          </a:p>
          <a:p>
            <a:pPr algn="r"/>
            <a:r>
              <a:rPr lang="en-US" b="1" dirty="0"/>
              <a:t>Dr.-</a:t>
            </a:r>
            <a:r>
              <a:rPr lang="en-US" b="1" dirty="0" err="1"/>
              <a:t>Ing</a:t>
            </a:r>
            <a:r>
              <a:rPr lang="en-US" b="1" dirty="0"/>
              <a:t>. Joachim </a:t>
            </a:r>
            <a:r>
              <a:rPr lang="en-US" b="1" dirty="0" err="1"/>
              <a:t>Fetzer</a:t>
            </a:r>
            <a:endParaRPr lang="en-US" b="1" dirty="0"/>
          </a:p>
          <a:p>
            <a:pPr algn="r"/>
            <a:r>
              <a:rPr lang="en-US" b="1" dirty="0" err="1" smtClean="0"/>
              <a:t>Geschäftsführer</a:t>
            </a:r>
            <a:r>
              <a:rPr lang="en-US" b="1" dirty="0" smtClean="0"/>
              <a:t>, </a:t>
            </a:r>
            <a:r>
              <a:rPr lang="en-US" b="1" dirty="0"/>
              <a:t>Gasoline Systems</a:t>
            </a:r>
          </a:p>
          <a:p>
            <a:pPr algn="r"/>
            <a:r>
              <a:rPr lang="en-US" sz="1400" dirty="0"/>
              <a:t>Electronic Control Units, Module Engineering</a:t>
            </a:r>
          </a:p>
          <a:p>
            <a:pPr algn="r"/>
            <a:r>
              <a:rPr lang="en-US" sz="1400" dirty="0"/>
              <a:t>Robert Bosch, AG</a:t>
            </a:r>
            <a:endParaRPr lang="en-US" sz="1400" b="1" dirty="0"/>
          </a:p>
        </p:txBody>
      </p:sp>
      <p:pic>
        <p:nvPicPr>
          <p:cNvPr id="1221639" name="Picture 7" descr="bosch"/>
          <p:cNvPicPr>
            <a:picLocks noChangeAspect="1" noChangeArrowheads="1"/>
          </p:cNvPicPr>
          <p:nvPr/>
        </p:nvPicPr>
        <p:blipFill>
          <a:blip r:embed="rId3" cstate="print"/>
          <a:srcRect/>
          <a:stretch>
            <a:fillRect/>
          </a:stretch>
        </p:blipFill>
        <p:spPr bwMode="auto">
          <a:xfrm>
            <a:off x="7086600" y="3581400"/>
            <a:ext cx="1638300" cy="425450"/>
          </a:xfrm>
          <a:prstGeom prst="rect">
            <a:avLst/>
          </a:prstGeom>
          <a:noFill/>
          <a:ln w="9525">
            <a:noFill/>
            <a:miter lim="800000"/>
            <a:headEnd/>
            <a:tailEnd/>
          </a:ln>
        </p:spPr>
      </p:pic>
      <p:pic>
        <p:nvPicPr>
          <p:cNvPr id="1221640" name="Picture 8" descr="synopsys_auto_transparent"/>
          <p:cNvPicPr>
            <a:picLocks noChangeAspect="1" noChangeArrowheads="1"/>
          </p:cNvPicPr>
          <p:nvPr/>
        </p:nvPicPr>
        <p:blipFill>
          <a:blip r:embed="rId4" cstate="print"/>
          <a:srcRect/>
          <a:stretch>
            <a:fillRect/>
          </a:stretch>
        </p:blipFill>
        <p:spPr bwMode="auto">
          <a:xfrm>
            <a:off x="5149850" y="4191000"/>
            <a:ext cx="3994150" cy="2266950"/>
          </a:xfrm>
          <a:prstGeom prst="rect">
            <a:avLst/>
          </a:prstGeom>
          <a:noFill/>
        </p:spPr>
      </p:pic>
    </p:spTree>
  </p:cSld>
  <p:clrMapOvr>
    <a:masterClrMapping/>
  </p:clrMapOvr>
  <p:transition advClick="0" advTm="10313"/>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9154" name="Rectangle 2"/>
          <p:cNvSpPr>
            <a:spLocks noGrp="1" noChangeArrowheads="1"/>
          </p:cNvSpPr>
          <p:nvPr>
            <p:ph type="title"/>
          </p:nvPr>
        </p:nvSpPr>
        <p:spPr/>
        <p:txBody>
          <a:bodyPr/>
          <a:lstStyle/>
          <a:p>
            <a:r>
              <a:rPr lang="en-US" dirty="0" smtClean="0"/>
              <a:t>Was </a:t>
            </a:r>
            <a:r>
              <a:rPr lang="en-US" dirty="0" err="1" smtClean="0"/>
              <a:t>sind</a:t>
            </a:r>
            <a:r>
              <a:rPr lang="en-US" dirty="0" smtClean="0"/>
              <a:t> die </a:t>
            </a:r>
            <a:r>
              <a:rPr lang="en-US" dirty="0" err="1" smtClean="0"/>
              <a:t>Vorteile</a:t>
            </a:r>
            <a:r>
              <a:rPr lang="en-US" dirty="0" smtClean="0"/>
              <a:t>?</a:t>
            </a:r>
            <a:endParaRPr lang="en-US" dirty="0"/>
          </a:p>
        </p:txBody>
      </p:sp>
      <p:sp>
        <p:nvSpPr>
          <p:cNvPr id="1329155" name="Rectangle 3"/>
          <p:cNvSpPr>
            <a:spLocks noGrp="1" noChangeArrowheads="1"/>
          </p:cNvSpPr>
          <p:nvPr>
            <p:ph idx="1"/>
          </p:nvPr>
        </p:nvSpPr>
        <p:spPr>
          <a:xfrm>
            <a:off x="228600" y="1295400"/>
            <a:ext cx="8229600" cy="4525963"/>
          </a:xfrm>
        </p:spPr>
        <p:txBody>
          <a:bodyPr/>
          <a:lstStyle/>
          <a:p>
            <a:r>
              <a:rPr lang="en-US" sz="2000" dirty="0" err="1" smtClean="0"/>
              <a:t>Fehlerreduktion</a:t>
            </a:r>
            <a:endParaRPr lang="en-US" sz="2000" dirty="0"/>
          </a:p>
          <a:p>
            <a:pPr lvl="1"/>
            <a:r>
              <a:rPr lang="en-US" sz="1800" dirty="0"/>
              <a:t>Native </a:t>
            </a:r>
            <a:r>
              <a:rPr lang="en-US" sz="1800" dirty="0" smtClean="0"/>
              <a:t>Simulation </a:t>
            </a:r>
            <a:r>
              <a:rPr lang="en-US" sz="1800" dirty="0" err="1" smtClean="0"/>
              <a:t>innerhalb</a:t>
            </a:r>
            <a:r>
              <a:rPr lang="en-US" sz="1800" dirty="0" smtClean="0"/>
              <a:t> </a:t>
            </a:r>
            <a:r>
              <a:rPr lang="en-US" sz="1800" dirty="0" err="1" smtClean="0"/>
              <a:t>der</a:t>
            </a:r>
            <a:r>
              <a:rPr lang="en-US" sz="1800" dirty="0" smtClean="0"/>
              <a:t> </a:t>
            </a:r>
            <a:r>
              <a:rPr lang="en-US" sz="1800" dirty="0" err="1" smtClean="0"/>
              <a:t>Boardumgebung</a:t>
            </a:r>
            <a:r>
              <a:rPr lang="en-US" sz="1800" dirty="0" smtClean="0"/>
              <a:t> </a:t>
            </a:r>
            <a:r>
              <a:rPr lang="en-US" sz="1800" dirty="0" err="1" smtClean="0"/>
              <a:t>schließt</a:t>
            </a:r>
            <a:r>
              <a:rPr lang="en-US" sz="1800" dirty="0" smtClean="0"/>
              <a:t> </a:t>
            </a:r>
            <a:r>
              <a:rPr lang="en-US" sz="1800" dirty="0" err="1" smtClean="0"/>
              <a:t>eine</a:t>
            </a:r>
            <a:r>
              <a:rPr lang="en-US" sz="1800" dirty="0" smtClean="0"/>
              <a:t> </a:t>
            </a:r>
            <a:r>
              <a:rPr lang="en-US" sz="1800" dirty="0" err="1" smtClean="0"/>
              <a:t>erneute</a:t>
            </a:r>
            <a:r>
              <a:rPr lang="en-US" sz="1800" dirty="0" smtClean="0"/>
              <a:t> </a:t>
            </a:r>
            <a:r>
              <a:rPr lang="en-US" sz="1800" dirty="0" err="1" smtClean="0"/>
              <a:t>Erstellung</a:t>
            </a:r>
            <a:r>
              <a:rPr lang="en-US" sz="1800" dirty="0" smtClean="0"/>
              <a:t> </a:t>
            </a:r>
            <a:r>
              <a:rPr lang="en-US" sz="1800" dirty="0" err="1" smtClean="0"/>
              <a:t>eines</a:t>
            </a:r>
            <a:r>
              <a:rPr lang="en-US" sz="1800" dirty="0" smtClean="0"/>
              <a:t> </a:t>
            </a:r>
            <a:r>
              <a:rPr lang="en-US" sz="1800" dirty="0" err="1" smtClean="0"/>
              <a:t>Schaltplan</a:t>
            </a:r>
            <a:r>
              <a:rPr lang="en-US" sz="1800" dirty="0" smtClean="0"/>
              <a:t> </a:t>
            </a:r>
            <a:r>
              <a:rPr lang="en-US" sz="1800" dirty="0" err="1" smtClean="0"/>
              <a:t>für</a:t>
            </a:r>
            <a:r>
              <a:rPr lang="en-US" sz="1800" dirty="0" smtClean="0"/>
              <a:t> die </a:t>
            </a:r>
            <a:r>
              <a:rPr lang="en-US" sz="1800" dirty="0" err="1" smtClean="0"/>
              <a:t>Simulierung</a:t>
            </a:r>
            <a:r>
              <a:rPr lang="en-US" sz="1800" dirty="0" smtClean="0"/>
              <a:t> </a:t>
            </a:r>
            <a:r>
              <a:rPr lang="en-US" sz="1800" dirty="0" err="1" smtClean="0"/>
              <a:t>aus</a:t>
            </a:r>
            <a:endParaRPr lang="en-US" sz="1800" dirty="0" smtClean="0"/>
          </a:p>
          <a:p>
            <a:r>
              <a:rPr lang="en-US" sz="2000" dirty="0" err="1" smtClean="0"/>
              <a:t>Effizienteres</a:t>
            </a:r>
            <a:r>
              <a:rPr lang="en-US" sz="2000" dirty="0" smtClean="0"/>
              <a:t> </a:t>
            </a:r>
            <a:r>
              <a:rPr lang="en-US" sz="2000" dirty="0" err="1" smtClean="0"/>
              <a:t>virtuelles</a:t>
            </a:r>
            <a:r>
              <a:rPr lang="en-US" sz="2000" dirty="0" smtClean="0"/>
              <a:t> Prototyping</a:t>
            </a:r>
          </a:p>
          <a:p>
            <a:pPr lvl="1"/>
            <a:r>
              <a:rPr lang="en-US" sz="2000" dirty="0" err="1" smtClean="0"/>
              <a:t>Erstellung</a:t>
            </a:r>
            <a:r>
              <a:rPr lang="en-US" sz="2000" dirty="0" smtClean="0"/>
              <a:t> </a:t>
            </a:r>
            <a:r>
              <a:rPr lang="en-US" sz="2000" dirty="0" err="1" smtClean="0"/>
              <a:t>eine</a:t>
            </a:r>
            <a:r>
              <a:rPr lang="en-US" sz="2000" dirty="0" smtClean="0"/>
              <a:t> </a:t>
            </a:r>
            <a:r>
              <a:rPr lang="en-US" sz="2000" dirty="0" err="1" smtClean="0"/>
              <a:t>Simulationsmodells</a:t>
            </a:r>
            <a:r>
              <a:rPr lang="en-US" sz="2000" dirty="0" smtClean="0"/>
              <a:t> </a:t>
            </a:r>
            <a:r>
              <a:rPr lang="en-US" sz="2000" dirty="0" err="1" smtClean="0"/>
              <a:t>direkt</a:t>
            </a:r>
            <a:r>
              <a:rPr lang="en-US" sz="2000" dirty="0" smtClean="0"/>
              <a:t> </a:t>
            </a:r>
            <a:r>
              <a:rPr lang="en-US" sz="2000" dirty="0" err="1" smtClean="0"/>
              <a:t>im</a:t>
            </a:r>
            <a:r>
              <a:rPr lang="en-US" sz="2000" dirty="0" smtClean="0"/>
              <a:t> </a:t>
            </a:r>
            <a:r>
              <a:rPr lang="en-US" sz="2000" dirty="0" err="1" smtClean="0"/>
              <a:t>Originalschaltplan</a:t>
            </a:r>
            <a:r>
              <a:rPr lang="en-US" sz="2000" dirty="0" smtClean="0"/>
              <a:t> </a:t>
            </a:r>
            <a:r>
              <a:rPr lang="en-US" sz="2000" dirty="0" err="1" smtClean="0"/>
              <a:t>gleichzeitig</a:t>
            </a:r>
            <a:r>
              <a:rPr lang="en-US" sz="2000" dirty="0" smtClean="0"/>
              <a:t> </a:t>
            </a:r>
            <a:r>
              <a:rPr lang="en-US" sz="2000" dirty="0" err="1" smtClean="0"/>
              <a:t>für</a:t>
            </a:r>
            <a:r>
              <a:rPr lang="en-US" sz="2000" dirty="0" smtClean="0"/>
              <a:t> </a:t>
            </a:r>
            <a:r>
              <a:rPr lang="en-US" sz="2000" dirty="0" err="1" smtClean="0"/>
              <a:t>Elektronik</a:t>
            </a:r>
            <a:r>
              <a:rPr lang="en-US" sz="2000" dirty="0" smtClean="0"/>
              <a:t>, </a:t>
            </a:r>
            <a:r>
              <a:rPr lang="en-US" sz="2000" dirty="0" err="1" smtClean="0"/>
              <a:t>Verdrahtung</a:t>
            </a:r>
            <a:r>
              <a:rPr lang="en-US" sz="2000" dirty="0" smtClean="0"/>
              <a:t>, </a:t>
            </a:r>
            <a:r>
              <a:rPr lang="en-US" sz="2000" dirty="0" err="1" smtClean="0"/>
              <a:t>Fluidik</a:t>
            </a:r>
            <a:r>
              <a:rPr lang="en-US" sz="2000" dirty="0" smtClean="0"/>
              <a:t> </a:t>
            </a:r>
            <a:r>
              <a:rPr lang="en-US" sz="2000" dirty="0" err="1" smtClean="0"/>
              <a:t>usw</a:t>
            </a:r>
            <a:r>
              <a:rPr lang="en-US" sz="2000" dirty="0" smtClean="0"/>
              <a:t>.</a:t>
            </a:r>
            <a:endParaRPr lang="en-US" sz="2000" dirty="0"/>
          </a:p>
          <a:p>
            <a:pPr lvl="1"/>
            <a:r>
              <a:rPr lang="en-US" sz="2000" dirty="0" smtClean="0"/>
              <a:t>Simulation </a:t>
            </a:r>
            <a:r>
              <a:rPr lang="en-US" sz="2000" dirty="0" err="1" smtClean="0"/>
              <a:t>direkt</a:t>
            </a:r>
            <a:r>
              <a:rPr lang="en-US" sz="2000" dirty="0" smtClean="0"/>
              <a:t> in </a:t>
            </a:r>
            <a:r>
              <a:rPr lang="en-US" sz="2000" dirty="0" err="1" smtClean="0"/>
              <a:t>der</a:t>
            </a:r>
            <a:r>
              <a:rPr lang="en-US" sz="2000" dirty="0" smtClean="0"/>
              <a:t> Board-</a:t>
            </a:r>
            <a:r>
              <a:rPr lang="en-US" sz="2000" dirty="0" err="1" smtClean="0"/>
              <a:t>Umgebung</a:t>
            </a:r>
            <a:endParaRPr lang="en-US" sz="2000" dirty="0" smtClean="0"/>
          </a:p>
          <a:p>
            <a:pPr lvl="1"/>
            <a:r>
              <a:rPr lang="en-US" sz="2000" dirty="0" smtClean="0"/>
              <a:t>Simulation </a:t>
            </a:r>
            <a:r>
              <a:rPr lang="en-US" sz="2000" dirty="0" err="1" smtClean="0"/>
              <a:t>mehrerer</a:t>
            </a:r>
            <a:r>
              <a:rPr lang="en-US" sz="2000" dirty="0" smtClean="0"/>
              <a:t> </a:t>
            </a:r>
            <a:r>
              <a:rPr lang="en-US" sz="2000" dirty="0" err="1" smtClean="0"/>
              <a:t>Disziplinen</a:t>
            </a:r>
            <a:r>
              <a:rPr lang="en-US" sz="2000" dirty="0" smtClean="0"/>
              <a:t> </a:t>
            </a:r>
            <a:r>
              <a:rPr lang="en-US" sz="2000" dirty="0" err="1" smtClean="0"/>
              <a:t>reduziert</a:t>
            </a:r>
            <a:r>
              <a:rPr lang="en-US" sz="2000" dirty="0" smtClean="0"/>
              <a:t> den </a:t>
            </a:r>
            <a:r>
              <a:rPr lang="en-US" sz="2000" dirty="0" err="1" smtClean="0"/>
              <a:t>Aufwand</a:t>
            </a:r>
            <a:r>
              <a:rPr lang="en-US" sz="2000" dirty="0" smtClean="0"/>
              <a:t> </a:t>
            </a:r>
            <a:r>
              <a:rPr lang="en-US" sz="2000" dirty="0" err="1" smtClean="0"/>
              <a:t>durch</a:t>
            </a:r>
            <a:r>
              <a:rPr lang="en-US" sz="2000" dirty="0" smtClean="0"/>
              <a:t> </a:t>
            </a:r>
            <a:r>
              <a:rPr lang="en-US" sz="2000" dirty="0" err="1" smtClean="0"/>
              <a:t>gleichzeitige</a:t>
            </a:r>
            <a:r>
              <a:rPr lang="en-US" sz="2000" dirty="0" smtClean="0"/>
              <a:t> </a:t>
            </a:r>
            <a:r>
              <a:rPr lang="en-US" sz="2000" dirty="0" err="1" smtClean="0"/>
              <a:t>Prüfung</a:t>
            </a:r>
            <a:r>
              <a:rPr lang="en-US" sz="2000" dirty="0" smtClean="0"/>
              <a:t> </a:t>
            </a:r>
            <a:r>
              <a:rPr lang="en-US" sz="2000" dirty="0" err="1" smtClean="0"/>
              <a:t>aller</a:t>
            </a:r>
            <a:r>
              <a:rPr lang="en-US" sz="2000" dirty="0" smtClean="0"/>
              <a:t> </a:t>
            </a:r>
            <a:r>
              <a:rPr lang="en-US" sz="2000" dirty="0" err="1" smtClean="0"/>
              <a:t>Einflüsse</a:t>
            </a:r>
            <a:r>
              <a:rPr lang="en-US" sz="2000" dirty="0" smtClean="0"/>
              <a:t> auf das </a:t>
            </a:r>
            <a:r>
              <a:rPr lang="en-US" sz="2000" dirty="0" err="1" smtClean="0"/>
              <a:t>Gesamtsystem</a:t>
            </a:r>
            <a:r>
              <a:rPr lang="en-US" sz="2000" dirty="0" smtClean="0"/>
              <a:t>. </a:t>
            </a:r>
            <a:endParaRPr lang="en-US" sz="2000" dirty="0"/>
          </a:p>
        </p:txBody>
      </p:sp>
    </p:spTree>
  </p:cSld>
  <p:clrMapOvr>
    <a:masterClrMapping/>
  </p:clrMapOvr>
  <p:transition advClick="0" advTm="13203"/>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11"/>
          <p:cNvSpPr>
            <a:spLocks noGrp="1" noChangeArrowheads="1"/>
          </p:cNvSpPr>
          <p:nvPr>
            <p:ph type="title"/>
          </p:nvPr>
        </p:nvSpPr>
        <p:spPr>
          <a:xfrm>
            <a:off x="250825" y="157163"/>
            <a:ext cx="5678488" cy="1143000"/>
          </a:xfrm>
        </p:spPr>
        <p:txBody>
          <a:bodyPr/>
          <a:lstStyle/>
          <a:p>
            <a:pPr eaLnBrk="1" hangingPunct="1"/>
            <a:r>
              <a:rPr lang="de-DE" noProof="0" smtClean="0"/>
              <a:t>Diskussion</a:t>
            </a:r>
          </a:p>
        </p:txBody>
      </p:sp>
      <p:sp>
        <p:nvSpPr>
          <p:cNvPr id="38915" name="Rectangle 12"/>
          <p:cNvSpPr>
            <a:spLocks noGrp="1" noChangeArrowheads="1"/>
          </p:cNvSpPr>
          <p:nvPr>
            <p:ph type="body" idx="1"/>
          </p:nvPr>
        </p:nvSpPr>
        <p:spPr>
          <a:xfrm>
            <a:off x="928688" y="4143375"/>
            <a:ext cx="5715000" cy="1285875"/>
          </a:xfrm>
        </p:spPr>
        <p:txBody>
          <a:bodyPr/>
          <a:lstStyle/>
          <a:p>
            <a:pPr eaLnBrk="1" hangingPunct="1">
              <a:buFont typeface="Times" pitchFamily="18" charset="0"/>
              <a:buNone/>
            </a:pPr>
            <a:r>
              <a:rPr lang="de-DE" sz="2800" noProof="0" smtClean="0"/>
              <a:t>Gibt es Fragen?</a:t>
            </a:r>
          </a:p>
          <a:p>
            <a:pPr eaLnBrk="1" hangingPunct="1">
              <a:buFont typeface="Times" pitchFamily="18" charset="0"/>
              <a:buNone/>
            </a:pPr>
            <a:endParaRPr lang="de-DE" sz="2800" noProof="0" smtClean="0"/>
          </a:p>
        </p:txBody>
      </p:sp>
      <p:pic>
        <p:nvPicPr>
          <p:cNvPr id="38916" name="Picture 4" descr="j0389266[1]"/>
          <p:cNvPicPr>
            <a:picLocks noChangeAspect="1" noChangeArrowheads="1"/>
          </p:cNvPicPr>
          <p:nvPr/>
        </p:nvPicPr>
        <p:blipFill>
          <a:blip r:embed="rId3" cstate="print"/>
          <a:srcRect/>
          <a:stretch>
            <a:fillRect/>
          </a:stretch>
        </p:blipFill>
        <p:spPr bwMode="auto">
          <a:xfrm>
            <a:off x="4357688" y="1857375"/>
            <a:ext cx="1331912" cy="2132013"/>
          </a:xfrm>
          <a:prstGeom prst="rect">
            <a:avLst/>
          </a:prstGeom>
          <a:noFill/>
          <a:ln w="9525">
            <a:noFill/>
            <a:miter lim="800000"/>
            <a:headEnd/>
            <a:tailEnd/>
          </a:ln>
        </p:spPr>
      </p:pic>
      <p:pic>
        <p:nvPicPr>
          <p:cNvPr id="38917" name="Picture 5" descr="j0349648[1]"/>
          <p:cNvPicPr>
            <a:picLocks noChangeAspect="1" noChangeArrowheads="1"/>
          </p:cNvPicPr>
          <p:nvPr/>
        </p:nvPicPr>
        <p:blipFill>
          <a:blip r:embed="rId4" cstate="print"/>
          <a:srcRect/>
          <a:stretch>
            <a:fillRect/>
          </a:stretch>
        </p:blipFill>
        <p:spPr bwMode="auto">
          <a:xfrm>
            <a:off x="6929438" y="2571750"/>
            <a:ext cx="819150" cy="3209925"/>
          </a:xfrm>
          <a:prstGeom prst="rect">
            <a:avLst/>
          </a:prstGeom>
          <a:noFill/>
          <a:ln w="9525">
            <a:noFill/>
            <a:miter lim="800000"/>
            <a:headEnd/>
            <a:tailEnd/>
          </a:ln>
        </p:spPr>
      </p:pic>
      <p:pic>
        <p:nvPicPr>
          <p:cNvPr id="38918" name="Picture 7" descr="e3_series"/>
          <p:cNvPicPr>
            <a:picLocks noChangeAspect="1" noChangeArrowheads="1"/>
          </p:cNvPicPr>
          <p:nvPr/>
        </p:nvPicPr>
        <p:blipFill>
          <a:blip r:embed="rId5" cstate="print"/>
          <a:srcRect/>
          <a:stretch>
            <a:fillRect/>
          </a:stretch>
        </p:blipFill>
        <p:spPr bwMode="auto">
          <a:xfrm>
            <a:off x="7500938" y="357188"/>
            <a:ext cx="1235075" cy="5905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395288" y="2130425"/>
            <a:ext cx="7748612" cy="1803400"/>
          </a:xfrm>
        </p:spPr>
        <p:txBody>
          <a:bodyPr/>
          <a:lstStyle/>
          <a:p>
            <a:r>
              <a:rPr lang="de-DE" dirty="0" smtClean="0"/>
              <a:t>Herzlichen Dank für Ihre Aufmerksamkeit!</a:t>
            </a:r>
            <a:endParaRPr lang="de-DE" dirty="0"/>
          </a:p>
        </p:txBody>
      </p:sp>
      <p:sp>
        <p:nvSpPr>
          <p:cNvPr id="3" name="Textfeld 2"/>
          <p:cNvSpPr txBox="1"/>
          <p:nvPr/>
        </p:nvSpPr>
        <p:spPr>
          <a:xfrm>
            <a:off x="5715008" y="5857892"/>
            <a:ext cx="2544286" cy="338554"/>
          </a:xfrm>
          <a:prstGeom prst="rect">
            <a:avLst/>
          </a:prstGeom>
          <a:noFill/>
        </p:spPr>
        <p:txBody>
          <a:bodyPr wrap="none" rtlCol="0">
            <a:spAutoFit/>
          </a:bodyPr>
          <a:lstStyle/>
          <a:p>
            <a:r>
              <a:rPr lang="de-DE" sz="1600" b="1" dirty="0" smtClean="0"/>
              <a:t>The Partner </a:t>
            </a:r>
            <a:r>
              <a:rPr lang="de-DE" sz="1600" b="1" dirty="0" err="1" smtClean="0"/>
              <a:t>for</a:t>
            </a:r>
            <a:r>
              <a:rPr lang="de-DE" sz="1600" b="1" dirty="0" smtClean="0"/>
              <a:t> </a:t>
            </a:r>
            <a:r>
              <a:rPr lang="de-DE" sz="1600" b="1" dirty="0" err="1" smtClean="0"/>
              <a:t>Success</a:t>
            </a:r>
            <a:endParaRPr lang="de-DE" sz="16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78325" name="Group 21"/>
          <p:cNvGrpSpPr>
            <a:grpSpLocks/>
          </p:cNvGrpSpPr>
          <p:nvPr/>
        </p:nvGrpSpPr>
        <p:grpSpPr bwMode="auto">
          <a:xfrm>
            <a:off x="4724400" y="2819401"/>
            <a:ext cx="3733800" cy="3505200"/>
            <a:chOff x="2976" y="1776"/>
            <a:chExt cx="2352" cy="2208"/>
          </a:xfrm>
        </p:grpSpPr>
        <p:sp>
          <p:nvSpPr>
            <p:cNvPr id="1378307" name="AutoShape 3"/>
            <p:cNvSpPr>
              <a:spLocks noChangeArrowheads="1"/>
            </p:cNvSpPr>
            <p:nvPr/>
          </p:nvSpPr>
          <p:spPr bwMode="auto">
            <a:xfrm>
              <a:off x="2976" y="1776"/>
              <a:ext cx="2304" cy="1008"/>
            </a:xfrm>
            <a:prstGeom prst="triangle">
              <a:avLst>
                <a:gd name="adj" fmla="val 50000"/>
              </a:avLst>
            </a:prstGeom>
            <a:gradFill rotWithShape="1">
              <a:gsLst>
                <a:gs pos="0">
                  <a:schemeClr val="accent2"/>
                </a:gs>
                <a:gs pos="100000">
                  <a:schemeClr val="accent2">
                    <a:gamma/>
                    <a:tint val="40000"/>
                    <a:invGamma/>
                  </a:schemeClr>
                </a:gs>
              </a:gsLst>
              <a:lin ang="2700000" scaled="1"/>
            </a:gradFill>
            <a:ln w="9525" algn="ctr">
              <a:solidFill>
                <a:schemeClr val="tx1"/>
              </a:solidFill>
              <a:miter lim="800000"/>
              <a:headEnd/>
              <a:tailEnd/>
            </a:ln>
            <a:effectLst/>
          </p:spPr>
          <p:txBody>
            <a:bodyPr wrap="none" anchor="ctr"/>
            <a:lstStyle/>
            <a:p>
              <a:endParaRPr lang="en-US"/>
            </a:p>
          </p:txBody>
        </p:sp>
        <p:pic>
          <p:nvPicPr>
            <p:cNvPr id="1378308" name="Picture 4" descr="36604901"/>
            <p:cNvPicPr>
              <a:picLocks noChangeAspect="1" noChangeArrowheads="1"/>
            </p:cNvPicPr>
            <p:nvPr/>
          </p:nvPicPr>
          <p:blipFill>
            <a:blip r:embed="rId3" cstate="print"/>
            <a:srcRect/>
            <a:stretch>
              <a:fillRect/>
            </a:stretch>
          </p:blipFill>
          <p:spPr bwMode="auto">
            <a:xfrm>
              <a:off x="2980" y="2448"/>
              <a:ext cx="1244" cy="1536"/>
            </a:xfrm>
            <a:prstGeom prst="rect">
              <a:avLst/>
            </a:prstGeom>
            <a:noFill/>
          </p:spPr>
        </p:pic>
        <p:pic>
          <p:nvPicPr>
            <p:cNvPr id="1378323" name="Picture 19" descr="brakes_a_cropped"/>
            <p:cNvPicPr>
              <a:picLocks noChangeAspect="1" noChangeArrowheads="1"/>
            </p:cNvPicPr>
            <p:nvPr/>
          </p:nvPicPr>
          <p:blipFill>
            <a:blip r:embed="rId4" cstate="print"/>
            <a:srcRect/>
            <a:stretch>
              <a:fillRect/>
            </a:stretch>
          </p:blipFill>
          <p:spPr bwMode="auto">
            <a:xfrm>
              <a:off x="4067" y="2547"/>
              <a:ext cx="1261" cy="1293"/>
            </a:xfrm>
            <a:prstGeom prst="rect">
              <a:avLst/>
            </a:prstGeom>
            <a:noFill/>
            <a:ln w="9525">
              <a:solidFill>
                <a:schemeClr val="bg1"/>
              </a:solidFill>
              <a:miter lim="800000"/>
              <a:headEnd/>
              <a:tailEnd/>
            </a:ln>
          </p:spPr>
        </p:pic>
      </p:grpSp>
      <p:sp>
        <p:nvSpPr>
          <p:cNvPr id="1378310" name="Rectangle 6"/>
          <p:cNvSpPr>
            <a:spLocks noGrp="1" noChangeArrowheads="1"/>
          </p:cNvSpPr>
          <p:nvPr>
            <p:ph type="title"/>
          </p:nvPr>
        </p:nvSpPr>
        <p:spPr/>
        <p:txBody>
          <a:bodyPr/>
          <a:lstStyle/>
          <a:p>
            <a:r>
              <a:rPr lang="en-US" dirty="0" err="1" smtClean="0"/>
              <a:t>Mechatronik-Systeme</a:t>
            </a:r>
            <a:endParaRPr lang="en-US" dirty="0"/>
          </a:p>
        </p:txBody>
      </p:sp>
      <p:pic>
        <p:nvPicPr>
          <p:cNvPr id="1378311" name="Picture 7" descr="Saber_car"/>
          <p:cNvPicPr>
            <a:picLocks noChangeAspect="1" noChangeArrowheads="1"/>
          </p:cNvPicPr>
          <p:nvPr/>
        </p:nvPicPr>
        <p:blipFill>
          <a:blip r:embed="rId5" cstate="print"/>
          <a:srcRect/>
          <a:stretch>
            <a:fillRect/>
          </a:stretch>
        </p:blipFill>
        <p:spPr bwMode="auto">
          <a:xfrm>
            <a:off x="152400" y="1301750"/>
            <a:ext cx="4419600" cy="2508250"/>
          </a:xfrm>
          <a:prstGeom prst="rect">
            <a:avLst/>
          </a:prstGeom>
          <a:noFill/>
        </p:spPr>
      </p:pic>
      <p:grpSp>
        <p:nvGrpSpPr>
          <p:cNvPr id="1378312" name="Group 8"/>
          <p:cNvGrpSpPr>
            <a:grpSpLocks/>
          </p:cNvGrpSpPr>
          <p:nvPr/>
        </p:nvGrpSpPr>
        <p:grpSpPr bwMode="auto">
          <a:xfrm>
            <a:off x="217489" y="4038600"/>
            <a:ext cx="4235450" cy="1981200"/>
            <a:chOff x="1551" y="2544"/>
            <a:chExt cx="2668" cy="1248"/>
          </a:xfrm>
        </p:grpSpPr>
        <p:sp>
          <p:nvSpPr>
            <p:cNvPr id="1378313" name="Oval 9"/>
            <p:cNvSpPr>
              <a:spLocks noChangeArrowheads="1"/>
            </p:cNvSpPr>
            <p:nvPr/>
          </p:nvSpPr>
          <p:spPr bwMode="auto">
            <a:xfrm>
              <a:off x="1594" y="2544"/>
              <a:ext cx="1862" cy="864"/>
            </a:xfrm>
            <a:prstGeom prst="ellipse">
              <a:avLst/>
            </a:prstGeom>
            <a:solidFill>
              <a:schemeClr val="accent1">
                <a:alpha val="35001"/>
              </a:schemeClr>
            </a:solidFill>
            <a:ln w="9525" algn="ctr">
              <a:solidFill>
                <a:schemeClr val="tx1"/>
              </a:solidFill>
              <a:round/>
              <a:headEnd/>
              <a:tailEnd/>
            </a:ln>
            <a:effectLst/>
          </p:spPr>
          <p:txBody>
            <a:bodyPr wrap="none" anchor="ctr"/>
            <a:lstStyle/>
            <a:p>
              <a:endParaRPr lang="en-US"/>
            </a:p>
          </p:txBody>
        </p:sp>
        <p:sp>
          <p:nvSpPr>
            <p:cNvPr id="1378314" name="Oval 10"/>
            <p:cNvSpPr>
              <a:spLocks noChangeArrowheads="1"/>
            </p:cNvSpPr>
            <p:nvPr/>
          </p:nvSpPr>
          <p:spPr bwMode="auto">
            <a:xfrm>
              <a:off x="2304" y="2544"/>
              <a:ext cx="1882" cy="864"/>
            </a:xfrm>
            <a:prstGeom prst="ellipse">
              <a:avLst/>
            </a:prstGeom>
            <a:solidFill>
              <a:schemeClr val="tx2">
                <a:alpha val="35001"/>
              </a:schemeClr>
            </a:solidFill>
            <a:ln w="9525" algn="ctr">
              <a:solidFill>
                <a:schemeClr val="tx1"/>
              </a:solidFill>
              <a:round/>
              <a:headEnd/>
              <a:tailEnd/>
            </a:ln>
            <a:effectLst/>
          </p:spPr>
          <p:txBody>
            <a:bodyPr wrap="none" anchor="ctr"/>
            <a:lstStyle/>
            <a:p>
              <a:endParaRPr lang="en-US"/>
            </a:p>
          </p:txBody>
        </p:sp>
        <p:sp>
          <p:nvSpPr>
            <p:cNvPr id="1378315" name="Oval 11"/>
            <p:cNvSpPr>
              <a:spLocks noChangeArrowheads="1"/>
            </p:cNvSpPr>
            <p:nvPr/>
          </p:nvSpPr>
          <p:spPr bwMode="auto">
            <a:xfrm>
              <a:off x="1944" y="2928"/>
              <a:ext cx="1872" cy="864"/>
            </a:xfrm>
            <a:prstGeom prst="ellipse">
              <a:avLst/>
            </a:prstGeom>
            <a:solidFill>
              <a:schemeClr val="folHlink">
                <a:alpha val="35001"/>
              </a:schemeClr>
            </a:solidFill>
            <a:ln w="9525" algn="ctr">
              <a:solidFill>
                <a:schemeClr val="tx1"/>
              </a:solidFill>
              <a:round/>
              <a:headEnd/>
              <a:tailEnd/>
            </a:ln>
            <a:effectLst/>
          </p:spPr>
          <p:txBody>
            <a:bodyPr wrap="none" anchor="ctr"/>
            <a:lstStyle/>
            <a:p>
              <a:endParaRPr lang="en-US"/>
            </a:p>
          </p:txBody>
        </p:sp>
        <p:sp>
          <p:nvSpPr>
            <p:cNvPr id="1378316" name="Text Box 12"/>
            <p:cNvSpPr txBox="1">
              <a:spLocks noChangeArrowheads="1"/>
            </p:cNvSpPr>
            <p:nvPr/>
          </p:nvSpPr>
          <p:spPr bwMode="auto">
            <a:xfrm>
              <a:off x="2396" y="2961"/>
              <a:ext cx="973" cy="233"/>
            </a:xfrm>
            <a:prstGeom prst="rect">
              <a:avLst/>
            </a:prstGeom>
            <a:noFill/>
            <a:ln w="9525" algn="ctr">
              <a:noFill/>
              <a:miter lim="800000"/>
              <a:headEnd/>
              <a:tailEnd/>
            </a:ln>
            <a:effectLst/>
          </p:spPr>
          <p:txBody>
            <a:bodyPr wrap="none">
              <a:spAutoFit/>
            </a:bodyPr>
            <a:lstStyle/>
            <a:p>
              <a:pPr algn="ctr" defTabSz="615926"/>
              <a:r>
                <a:rPr lang="en-US" sz="1800" b="1" i="1" dirty="0" err="1" smtClean="0">
                  <a:solidFill>
                    <a:schemeClr val="bg1"/>
                  </a:solidFill>
                </a:rPr>
                <a:t>Mechatronik</a:t>
              </a:r>
              <a:endParaRPr lang="en-US" sz="1800" b="1" i="1" dirty="0">
                <a:solidFill>
                  <a:schemeClr val="bg1"/>
                </a:solidFill>
              </a:endParaRPr>
            </a:p>
          </p:txBody>
        </p:sp>
        <p:sp>
          <p:nvSpPr>
            <p:cNvPr id="1378317" name="Text Box 13"/>
            <p:cNvSpPr txBox="1">
              <a:spLocks noChangeArrowheads="1"/>
            </p:cNvSpPr>
            <p:nvPr/>
          </p:nvSpPr>
          <p:spPr bwMode="auto">
            <a:xfrm>
              <a:off x="1551" y="2860"/>
              <a:ext cx="805" cy="213"/>
            </a:xfrm>
            <a:prstGeom prst="rect">
              <a:avLst/>
            </a:prstGeom>
            <a:noFill/>
            <a:ln w="9525" algn="ctr">
              <a:noFill/>
              <a:miter lim="800000"/>
              <a:headEnd/>
              <a:tailEnd/>
            </a:ln>
            <a:effectLst/>
          </p:spPr>
          <p:txBody>
            <a:bodyPr wrap="none">
              <a:spAutoFit/>
            </a:bodyPr>
            <a:lstStyle/>
            <a:p>
              <a:pPr algn="ctr" defTabSz="615926"/>
              <a:r>
                <a:rPr lang="en-US" dirty="0" err="1" smtClean="0"/>
                <a:t>Mechanisch</a:t>
              </a:r>
              <a:endParaRPr lang="en-US" dirty="0"/>
            </a:p>
          </p:txBody>
        </p:sp>
        <p:sp>
          <p:nvSpPr>
            <p:cNvPr id="1378318" name="Text Box 14"/>
            <p:cNvSpPr txBox="1">
              <a:spLocks noChangeArrowheads="1"/>
            </p:cNvSpPr>
            <p:nvPr/>
          </p:nvSpPr>
          <p:spPr bwMode="auto">
            <a:xfrm>
              <a:off x="3543" y="2860"/>
              <a:ext cx="676" cy="213"/>
            </a:xfrm>
            <a:prstGeom prst="rect">
              <a:avLst/>
            </a:prstGeom>
            <a:noFill/>
            <a:ln w="9525" algn="ctr">
              <a:noFill/>
              <a:miter lim="800000"/>
              <a:headEnd/>
              <a:tailEnd/>
            </a:ln>
            <a:effectLst/>
          </p:spPr>
          <p:txBody>
            <a:bodyPr wrap="none">
              <a:spAutoFit/>
            </a:bodyPr>
            <a:lstStyle/>
            <a:p>
              <a:pPr algn="ctr" defTabSz="615926"/>
              <a:r>
                <a:rPr lang="en-US" dirty="0" err="1" smtClean="0"/>
                <a:t>Elektrisch</a:t>
              </a:r>
              <a:endParaRPr lang="en-US" dirty="0"/>
            </a:p>
          </p:txBody>
        </p:sp>
        <p:sp>
          <p:nvSpPr>
            <p:cNvPr id="1378319" name="Text Box 15"/>
            <p:cNvSpPr txBox="1">
              <a:spLocks noChangeArrowheads="1"/>
            </p:cNvSpPr>
            <p:nvPr/>
          </p:nvSpPr>
          <p:spPr bwMode="auto">
            <a:xfrm>
              <a:off x="2565" y="3532"/>
              <a:ext cx="626" cy="213"/>
            </a:xfrm>
            <a:prstGeom prst="rect">
              <a:avLst/>
            </a:prstGeom>
            <a:noFill/>
            <a:ln w="9525" algn="ctr">
              <a:noFill/>
              <a:miter lim="800000"/>
              <a:headEnd/>
              <a:tailEnd/>
            </a:ln>
            <a:effectLst/>
          </p:spPr>
          <p:txBody>
            <a:bodyPr wrap="none">
              <a:spAutoFit/>
            </a:bodyPr>
            <a:lstStyle/>
            <a:p>
              <a:pPr algn="ctr" defTabSz="615926"/>
              <a:r>
                <a:rPr lang="en-US" dirty="0"/>
                <a:t>Software</a:t>
              </a:r>
            </a:p>
          </p:txBody>
        </p:sp>
      </p:grpSp>
      <p:grpSp>
        <p:nvGrpSpPr>
          <p:cNvPr id="1378320" name="Group 16"/>
          <p:cNvGrpSpPr>
            <a:grpSpLocks/>
          </p:cNvGrpSpPr>
          <p:nvPr/>
        </p:nvGrpSpPr>
        <p:grpSpPr bwMode="auto">
          <a:xfrm>
            <a:off x="4800600" y="1143000"/>
            <a:ext cx="3581400" cy="2514600"/>
            <a:chOff x="3024" y="720"/>
            <a:chExt cx="2256" cy="1584"/>
          </a:xfrm>
        </p:grpSpPr>
        <p:sp>
          <p:nvSpPr>
            <p:cNvPr id="1378321" name="AutoShape 17"/>
            <p:cNvSpPr>
              <a:spLocks noChangeArrowheads="1"/>
            </p:cNvSpPr>
            <p:nvPr/>
          </p:nvSpPr>
          <p:spPr bwMode="auto">
            <a:xfrm flipV="1">
              <a:off x="3024" y="720"/>
              <a:ext cx="2256" cy="1584"/>
            </a:xfrm>
            <a:prstGeom prst="wedgeRectCallout">
              <a:avLst>
                <a:gd name="adj1" fmla="val -88301"/>
                <a:gd name="adj2" fmla="val 3787"/>
              </a:avLst>
            </a:prstGeom>
            <a:gradFill rotWithShape="1">
              <a:gsLst>
                <a:gs pos="0">
                  <a:schemeClr val="accent2"/>
                </a:gs>
                <a:gs pos="100000">
                  <a:schemeClr val="accent2">
                    <a:gamma/>
                    <a:tint val="40000"/>
                    <a:invGamma/>
                  </a:schemeClr>
                </a:gs>
              </a:gsLst>
              <a:lin ang="2700000" scaled="1"/>
            </a:gradFill>
            <a:ln w="9525" algn="ctr">
              <a:solidFill>
                <a:schemeClr val="tx1"/>
              </a:solidFill>
              <a:miter lim="800000"/>
              <a:headEnd/>
              <a:tailEnd/>
            </a:ln>
            <a:effectLst/>
          </p:spPr>
          <p:txBody>
            <a:bodyPr rot="10800000" anchor="ctr"/>
            <a:lstStyle/>
            <a:p>
              <a:pPr algn="ctr" defTabSz="615926"/>
              <a:endParaRPr lang="en-US" dirty="0"/>
            </a:p>
          </p:txBody>
        </p:sp>
        <p:pic>
          <p:nvPicPr>
            <p:cNvPr id="1378322" name="Picture 18" descr="ex_brake_graphic_e"/>
            <p:cNvPicPr>
              <a:picLocks noChangeAspect="1" noChangeArrowheads="1"/>
            </p:cNvPicPr>
            <p:nvPr/>
          </p:nvPicPr>
          <p:blipFill>
            <a:blip r:embed="rId6" cstate="print"/>
            <a:srcRect/>
            <a:stretch>
              <a:fillRect/>
            </a:stretch>
          </p:blipFill>
          <p:spPr bwMode="auto">
            <a:xfrm>
              <a:off x="3088" y="776"/>
              <a:ext cx="2125" cy="1455"/>
            </a:xfrm>
            <a:prstGeom prst="rect">
              <a:avLst/>
            </a:prstGeom>
            <a:noFill/>
          </p:spPr>
        </p:pic>
      </p:grpSp>
    </p:spTree>
  </p:cSld>
  <p:clrMapOvr>
    <a:masterClrMapping/>
  </p:clrMapOvr>
  <p:transition advClick="0" advTm="15266"/>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7954" name="Rectangle 2"/>
          <p:cNvSpPr>
            <a:spLocks noGrp="1" noChangeArrowheads="1"/>
          </p:cNvSpPr>
          <p:nvPr>
            <p:ph type="title"/>
          </p:nvPr>
        </p:nvSpPr>
        <p:spPr/>
        <p:txBody>
          <a:bodyPr/>
          <a:lstStyle/>
          <a:p>
            <a:r>
              <a:rPr lang="en-US" dirty="0" smtClean="0"/>
              <a:t>Hardware </a:t>
            </a:r>
            <a:r>
              <a:rPr lang="en-US" dirty="0" err="1" smtClean="0"/>
              <a:t>basierter</a:t>
            </a:r>
            <a:r>
              <a:rPr lang="en-US" dirty="0" smtClean="0"/>
              <a:t> </a:t>
            </a:r>
            <a:r>
              <a:rPr lang="en-US" dirty="0" err="1" smtClean="0"/>
              <a:t>Aufbau</a:t>
            </a:r>
            <a:endParaRPr lang="en-US" sz="2000" i="1" dirty="0">
              <a:solidFill>
                <a:schemeClr val="tx1"/>
              </a:solidFill>
            </a:endParaRPr>
          </a:p>
        </p:txBody>
      </p:sp>
      <p:sp>
        <p:nvSpPr>
          <p:cNvPr id="1277956" name="Text Box 4"/>
          <p:cNvSpPr txBox="1">
            <a:spLocks noChangeArrowheads="1"/>
          </p:cNvSpPr>
          <p:nvPr/>
        </p:nvSpPr>
        <p:spPr bwMode="auto">
          <a:xfrm>
            <a:off x="378069" y="5287964"/>
            <a:ext cx="899597" cy="461661"/>
          </a:xfrm>
          <a:prstGeom prst="rect">
            <a:avLst/>
          </a:prstGeom>
          <a:noFill/>
          <a:ln w="9525" algn="ctr">
            <a:noFill/>
            <a:miter lim="800000"/>
            <a:headEnd/>
            <a:tailEnd/>
          </a:ln>
          <a:effectLst/>
        </p:spPr>
        <p:txBody>
          <a:bodyPr wrap="none" lIns="91436" tIns="45718" rIns="91436" bIns="45718">
            <a:spAutoFit/>
          </a:bodyPr>
          <a:lstStyle/>
          <a:p>
            <a:pPr defTabSz="615926"/>
            <a:r>
              <a:rPr lang="en-US" sz="1200" dirty="0" err="1" smtClean="0"/>
              <a:t>nicht</a:t>
            </a:r>
            <a:r>
              <a:rPr lang="en-US" sz="1200" dirty="0" smtClean="0"/>
              <a:t/>
            </a:r>
            <a:br>
              <a:rPr lang="en-US" sz="1200" dirty="0" smtClean="0"/>
            </a:br>
            <a:r>
              <a:rPr lang="en-US" sz="1200" dirty="0" err="1" smtClean="0"/>
              <a:t>bestanden</a:t>
            </a:r>
            <a:endParaRPr lang="en-US" sz="1200" dirty="0"/>
          </a:p>
        </p:txBody>
      </p:sp>
      <p:sp>
        <p:nvSpPr>
          <p:cNvPr id="1277960" name="Text Box 8"/>
          <p:cNvSpPr txBox="1">
            <a:spLocks noChangeArrowheads="1"/>
          </p:cNvSpPr>
          <p:nvPr/>
        </p:nvSpPr>
        <p:spPr bwMode="auto">
          <a:xfrm rot="16200000">
            <a:off x="-169205" y="2493108"/>
            <a:ext cx="1225007" cy="276995"/>
          </a:xfrm>
          <a:prstGeom prst="rect">
            <a:avLst/>
          </a:prstGeom>
          <a:noFill/>
          <a:ln w="9525" algn="ctr">
            <a:noFill/>
            <a:miter lim="800000"/>
            <a:headEnd/>
            <a:tailEnd/>
          </a:ln>
          <a:effectLst/>
        </p:spPr>
        <p:txBody>
          <a:bodyPr wrap="none" lIns="91436" tIns="45718" rIns="91436" bIns="45718">
            <a:spAutoFit/>
          </a:bodyPr>
          <a:lstStyle/>
          <a:p>
            <a:pPr defTabSz="615926"/>
            <a:r>
              <a:rPr lang="en-US" sz="1200" dirty="0" err="1" smtClean="0"/>
              <a:t>Fehlerkorrektur</a:t>
            </a:r>
            <a:endParaRPr lang="en-US" sz="1200" dirty="0"/>
          </a:p>
        </p:txBody>
      </p:sp>
      <p:sp>
        <p:nvSpPr>
          <p:cNvPr id="1277961" name="Text Box 9"/>
          <p:cNvSpPr txBox="1">
            <a:spLocks noChangeArrowheads="1"/>
          </p:cNvSpPr>
          <p:nvPr/>
        </p:nvSpPr>
        <p:spPr bwMode="auto">
          <a:xfrm>
            <a:off x="1751952" y="3810000"/>
            <a:ext cx="644720" cy="276995"/>
          </a:xfrm>
          <a:prstGeom prst="rect">
            <a:avLst/>
          </a:prstGeom>
          <a:noFill/>
          <a:ln w="9525" algn="ctr">
            <a:noFill/>
            <a:miter lim="800000"/>
            <a:headEnd/>
            <a:tailEnd/>
          </a:ln>
          <a:effectLst/>
        </p:spPr>
        <p:txBody>
          <a:bodyPr wrap="none" lIns="91436" tIns="45718" rIns="91436" bIns="45718">
            <a:spAutoFit/>
          </a:bodyPr>
          <a:lstStyle/>
          <a:p>
            <a:pPr algn="ctr" defTabSz="615926"/>
            <a:r>
              <a:rPr lang="en-US" sz="1200" dirty="0" err="1" smtClean="0"/>
              <a:t>variiert</a:t>
            </a:r>
            <a:endParaRPr lang="en-US" sz="1200" dirty="0"/>
          </a:p>
        </p:txBody>
      </p:sp>
      <p:sp>
        <p:nvSpPr>
          <p:cNvPr id="1277962" name="Text Box 10"/>
          <p:cNvSpPr txBox="1">
            <a:spLocks noChangeArrowheads="1"/>
          </p:cNvSpPr>
          <p:nvPr/>
        </p:nvSpPr>
        <p:spPr bwMode="auto">
          <a:xfrm>
            <a:off x="626447" y="1295400"/>
            <a:ext cx="1459046" cy="338550"/>
          </a:xfrm>
          <a:prstGeom prst="rect">
            <a:avLst/>
          </a:prstGeom>
          <a:noFill/>
          <a:ln w="9525" algn="ctr">
            <a:noFill/>
            <a:miter lim="800000"/>
            <a:headEnd/>
            <a:tailEnd/>
          </a:ln>
          <a:effectLst/>
        </p:spPr>
        <p:txBody>
          <a:bodyPr wrap="none" lIns="91436" tIns="45718" rIns="91436" bIns="45718">
            <a:spAutoFit/>
          </a:bodyPr>
          <a:lstStyle/>
          <a:p>
            <a:pPr algn="ctr" defTabSz="615926"/>
            <a:r>
              <a:rPr lang="en-US" b="1" dirty="0" smtClean="0">
                <a:solidFill>
                  <a:srgbClr val="FF0000"/>
                </a:solidFill>
              </a:rPr>
              <a:t>Board-</a:t>
            </a:r>
            <a:r>
              <a:rPr lang="en-US" b="1" dirty="0" err="1" smtClean="0">
                <a:solidFill>
                  <a:srgbClr val="FF0000"/>
                </a:solidFill>
              </a:rPr>
              <a:t>Ebene</a:t>
            </a:r>
            <a:endParaRPr lang="en-US" b="1" dirty="0">
              <a:solidFill>
                <a:srgbClr val="FF0000"/>
              </a:solidFill>
            </a:endParaRPr>
          </a:p>
        </p:txBody>
      </p:sp>
      <p:sp>
        <p:nvSpPr>
          <p:cNvPr id="1277963" name="Text Box 11"/>
          <p:cNvSpPr txBox="1">
            <a:spLocks noChangeArrowheads="1"/>
          </p:cNvSpPr>
          <p:nvPr/>
        </p:nvSpPr>
        <p:spPr bwMode="auto">
          <a:xfrm>
            <a:off x="1749668" y="5287964"/>
            <a:ext cx="899597" cy="276995"/>
          </a:xfrm>
          <a:prstGeom prst="rect">
            <a:avLst/>
          </a:prstGeom>
          <a:noFill/>
          <a:ln w="9525" algn="ctr">
            <a:noFill/>
            <a:miter lim="800000"/>
            <a:headEnd/>
            <a:tailEnd/>
          </a:ln>
          <a:effectLst/>
        </p:spPr>
        <p:txBody>
          <a:bodyPr wrap="none" lIns="91436" tIns="45718" rIns="91436" bIns="45718">
            <a:spAutoFit/>
          </a:bodyPr>
          <a:lstStyle/>
          <a:p>
            <a:pPr defTabSz="615926"/>
            <a:r>
              <a:rPr lang="en-US" sz="1200" dirty="0" err="1" smtClean="0"/>
              <a:t>bestanden</a:t>
            </a:r>
            <a:endParaRPr lang="en-US" sz="1200" dirty="0"/>
          </a:p>
        </p:txBody>
      </p:sp>
      <p:grpSp>
        <p:nvGrpSpPr>
          <p:cNvPr id="1277964" name="Group 12"/>
          <p:cNvGrpSpPr>
            <a:grpSpLocks/>
          </p:cNvGrpSpPr>
          <p:nvPr/>
        </p:nvGrpSpPr>
        <p:grpSpPr bwMode="auto">
          <a:xfrm>
            <a:off x="835268" y="1676400"/>
            <a:ext cx="990600" cy="533400"/>
            <a:chOff x="1152" y="1008"/>
            <a:chExt cx="624" cy="336"/>
          </a:xfrm>
        </p:grpSpPr>
        <p:sp>
          <p:nvSpPr>
            <p:cNvPr id="1277965" name="Text Box 13"/>
            <p:cNvSpPr txBox="1">
              <a:spLocks noChangeArrowheads="1"/>
            </p:cNvSpPr>
            <p:nvPr/>
          </p:nvSpPr>
          <p:spPr bwMode="auto">
            <a:xfrm>
              <a:off x="1203" y="1068"/>
              <a:ext cx="517" cy="213"/>
            </a:xfrm>
            <a:prstGeom prst="rect">
              <a:avLst/>
            </a:prstGeom>
            <a:noFill/>
            <a:ln w="9525" algn="ctr">
              <a:noFill/>
              <a:miter lim="800000"/>
              <a:headEnd/>
              <a:tailEnd/>
            </a:ln>
            <a:effectLst/>
          </p:spPr>
          <p:txBody>
            <a:bodyPr wrap="none">
              <a:spAutoFit/>
            </a:bodyPr>
            <a:lstStyle/>
            <a:p>
              <a:pPr algn="ctr" defTabSz="615926"/>
              <a:r>
                <a:rPr lang="en-US" dirty="0"/>
                <a:t>Design</a:t>
              </a:r>
            </a:p>
          </p:txBody>
        </p:sp>
        <p:sp>
          <p:nvSpPr>
            <p:cNvPr id="1277966" name="AutoShape 14"/>
            <p:cNvSpPr>
              <a:spLocks noChangeArrowheads="1"/>
            </p:cNvSpPr>
            <p:nvPr/>
          </p:nvSpPr>
          <p:spPr bwMode="auto">
            <a:xfrm>
              <a:off x="1152" y="1008"/>
              <a:ext cx="624" cy="336"/>
            </a:xfrm>
            <a:prstGeom prst="flowChartProcess">
              <a:avLst/>
            </a:prstGeom>
            <a:noFill/>
            <a:ln w="9525" algn="ctr">
              <a:solidFill>
                <a:schemeClr val="tx1"/>
              </a:solidFill>
              <a:miter lim="800000"/>
              <a:headEnd/>
              <a:tailEnd/>
            </a:ln>
            <a:effectLst/>
          </p:spPr>
          <p:txBody>
            <a:bodyPr wrap="none" anchor="ctr"/>
            <a:lstStyle/>
            <a:p>
              <a:endParaRPr lang="en-US"/>
            </a:p>
          </p:txBody>
        </p:sp>
      </p:grpSp>
      <p:grpSp>
        <p:nvGrpSpPr>
          <p:cNvPr id="1277967" name="Group 15"/>
          <p:cNvGrpSpPr>
            <a:grpSpLocks/>
          </p:cNvGrpSpPr>
          <p:nvPr/>
        </p:nvGrpSpPr>
        <p:grpSpPr bwMode="auto">
          <a:xfrm>
            <a:off x="835268" y="2667001"/>
            <a:ext cx="990600" cy="533400"/>
            <a:chOff x="1152" y="1008"/>
            <a:chExt cx="624" cy="336"/>
          </a:xfrm>
        </p:grpSpPr>
        <p:sp>
          <p:nvSpPr>
            <p:cNvPr id="1277968" name="Text Box 16"/>
            <p:cNvSpPr txBox="1">
              <a:spLocks noChangeArrowheads="1"/>
            </p:cNvSpPr>
            <p:nvPr/>
          </p:nvSpPr>
          <p:spPr bwMode="auto">
            <a:xfrm>
              <a:off x="1211" y="1068"/>
              <a:ext cx="504" cy="213"/>
            </a:xfrm>
            <a:prstGeom prst="rect">
              <a:avLst/>
            </a:prstGeom>
            <a:noFill/>
            <a:ln w="9525" algn="ctr">
              <a:noFill/>
              <a:miter lim="800000"/>
              <a:headEnd/>
              <a:tailEnd/>
            </a:ln>
            <a:effectLst/>
          </p:spPr>
          <p:txBody>
            <a:bodyPr wrap="none">
              <a:spAutoFit/>
            </a:bodyPr>
            <a:lstStyle/>
            <a:p>
              <a:pPr algn="ctr" defTabSz="615926"/>
              <a:r>
                <a:rPr lang="en-US" dirty="0"/>
                <a:t>Layout</a:t>
              </a:r>
            </a:p>
          </p:txBody>
        </p:sp>
        <p:sp>
          <p:nvSpPr>
            <p:cNvPr id="1277969" name="AutoShape 17"/>
            <p:cNvSpPr>
              <a:spLocks noChangeArrowheads="1"/>
            </p:cNvSpPr>
            <p:nvPr/>
          </p:nvSpPr>
          <p:spPr bwMode="auto">
            <a:xfrm>
              <a:off x="1152" y="1008"/>
              <a:ext cx="624" cy="336"/>
            </a:xfrm>
            <a:prstGeom prst="flowChartProcess">
              <a:avLst/>
            </a:prstGeom>
            <a:noFill/>
            <a:ln w="9525" algn="ctr">
              <a:solidFill>
                <a:schemeClr val="tx1"/>
              </a:solidFill>
              <a:miter lim="800000"/>
              <a:headEnd/>
              <a:tailEnd/>
            </a:ln>
            <a:effectLst/>
          </p:spPr>
          <p:txBody>
            <a:bodyPr wrap="none" anchor="ctr"/>
            <a:lstStyle/>
            <a:p>
              <a:endParaRPr lang="en-US"/>
            </a:p>
          </p:txBody>
        </p:sp>
      </p:grpSp>
      <p:grpSp>
        <p:nvGrpSpPr>
          <p:cNvPr id="1277970" name="Group 18"/>
          <p:cNvGrpSpPr>
            <a:grpSpLocks/>
          </p:cNvGrpSpPr>
          <p:nvPr/>
        </p:nvGrpSpPr>
        <p:grpSpPr bwMode="auto">
          <a:xfrm>
            <a:off x="835268" y="3810000"/>
            <a:ext cx="990600" cy="533400"/>
            <a:chOff x="1152" y="1008"/>
            <a:chExt cx="624" cy="336"/>
          </a:xfrm>
        </p:grpSpPr>
        <p:sp>
          <p:nvSpPr>
            <p:cNvPr id="1277971" name="Text Box 19"/>
            <p:cNvSpPr txBox="1">
              <a:spLocks noChangeArrowheads="1"/>
            </p:cNvSpPr>
            <p:nvPr/>
          </p:nvSpPr>
          <p:spPr bwMode="auto">
            <a:xfrm>
              <a:off x="1261" y="1068"/>
              <a:ext cx="402" cy="213"/>
            </a:xfrm>
            <a:prstGeom prst="rect">
              <a:avLst/>
            </a:prstGeom>
            <a:noFill/>
            <a:ln w="9525" algn="ctr">
              <a:noFill/>
              <a:miter lim="800000"/>
              <a:headEnd/>
              <a:tailEnd/>
            </a:ln>
            <a:effectLst/>
          </p:spPr>
          <p:txBody>
            <a:bodyPr wrap="none">
              <a:spAutoFit/>
            </a:bodyPr>
            <a:lstStyle/>
            <a:p>
              <a:pPr algn="ctr" defTabSz="615926"/>
              <a:r>
                <a:rPr lang="en-US" dirty="0"/>
                <a:t>Build</a:t>
              </a:r>
            </a:p>
          </p:txBody>
        </p:sp>
        <p:sp>
          <p:nvSpPr>
            <p:cNvPr id="1277972" name="AutoShape 20"/>
            <p:cNvSpPr>
              <a:spLocks noChangeArrowheads="1"/>
            </p:cNvSpPr>
            <p:nvPr/>
          </p:nvSpPr>
          <p:spPr bwMode="auto">
            <a:xfrm>
              <a:off x="1152" y="1008"/>
              <a:ext cx="624" cy="336"/>
            </a:xfrm>
            <a:prstGeom prst="flowChartProcess">
              <a:avLst/>
            </a:prstGeom>
            <a:noFill/>
            <a:ln w="9525" algn="ctr">
              <a:solidFill>
                <a:schemeClr val="tx1"/>
              </a:solidFill>
              <a:miter lim="800000"/>
              <a:headEnd/>
              <a:tailEnd/>
            </a:ln>
            <a:effectLst/>
          </p:spPr>
          <p:txBody>
            <a:bodyPr wrap="none" anchor="ctr"/>
            <a:lstStyle/>
            <a:p>
              <a:endParaRPr lang="en-US"/>
            </a:p>
          </p:txBody>
        </p:sp>
      </p:grpSp>
      <p:cxnSp>
        <p:nvCxnSpPr>
          <p:cNvPr id="1277976" name="AutoShape 24"/>
          <p:cNvCxnSpPr>
            <a:cxnSpLocks noChangeShapeType="1"/>
          </p:cNvCxnSpPr>
          <p:nvPr/>
        </p:nvCxnSpPr>
        <p:spPr bwMode="auto">
          <a:xfrm>
            <a:off x="1330568" y="2209800"/>
            <a:ext cx="0" cy="457200"/>
          </a:xfrm>
          <a:prstGeom prst="straightConnector1">
            <a:avLst/>
          </a:prstGeom>
          <a:noFill/>
          <a:ln w="9525">
            <a:solidFill>
              <a:schemeClr val="tx1"/>
            </a:solidFill>
            <a:round/>
            <a:headEnd/>
            <a:tailEnd type="triangle" w="med" len="med"/>
          </a:ln>
          <a:effectLst/>
        </p:spPr>
      </p:cxnSp>
      <p:cxnSp>
        <p:nvCxnSpPr>
          <p:cNvPr id="1277977" name="AutoShape 25"/>
          <p:cNvCxnSpPr>
            <a:cxnSpLocks noChangeShapeType="1"/>
          </p:cNvCxnSpPr>
          <p:nvPr/>
        </p:nvCxnSpPr>
        <p:spPr bwMode="auto">
          <a:xfrm>
            <a:off x="1330568" y="3200400"/>
            <a:ext cx="0" cy="609600"/>
          </a:xfrm>
          <a:prstGeom prst="straightConnector1">
            <a:avLst/>
          </a:prstGeom>
          <a:noFill/>
          <a:ln w="9525">
            <a:solidFill>
              <a:schemeClr val="tx1"/>
            </a:solidFill>
            <a:round/>
            <a:headEnd/>
            <a:tailEnd type="triangle" w="med" len="med"/>
          </a:ln>
          <a:effectLst/>
        </p:spPr>
      </p:cxnSp>
      <p:cxnSp>
        <p:nvCxnSpPr>
          <p:cNvPr id="1277978" name="AutoShape 26"/>
          <p:cNvCxnSpPr>
            <a:cxnSpLocks noChangeShapeType="1"/>
          </p:cNvCxnSpPr>
          <p:nvPr/>
        </p:nvCxnSpPr>
        <p:spPr bwMode="auto">
          <a:xfrm>
            <a:off x="1330568" y="4343401"/>
            <a:ext cx="0" cy="533400"/>
          </a:xfrm>
          <a:prstGeom prst="straightConnector1">
            <a:avLst/>
          </a:prstGeom>
          <a:noFill/>
          <a:ln w="9525">
            <a:solidFill>
              <a:schemeClr val="tx1"/>
            </a:solidFill>
            <a:round/>
            <a:headEnd/>
            <a:tailEnd type="triangle" w="med" len="med"/>
          </a:ln>
          <a:effectLst/>
        </p:spPr>
      </p:cxnSp>
      <p:cxnSp>
        <p:nvCxnSpPr>
          <p:cNvPr id="1277980" name="AutoShape 28"/>
          <p:cNvCxnSpPr>
            <a:cxnSpLocks noChangeShapeType="1"/>
            <a:stCxn id="1278046" idx="3"/>
          </p:cNvCxnSpPr>
          <p:nvPr/>
        </p:nvCxnSpPr>
        <p:spPr bwMode="auto">
          <a:xfrm flipV="1">
            <a:off x="1773482" y="4076700"/>
            <a:ext cx="52387" cy="1225550"/>
          </a:xfrm>
          <a:prstGeom prst="bentConnector3">
            <a:avLst>
              <a:gd name="adj1" fmla="val 536366"/>
            </a:avLst>
          </a:prstGeom>
          <a:noFill/>
          <a:ln w="9525">
            <a:solidFill>
              <a:schemeClr val="tx1"/>
            </a:solidFill>
            <a:miter lim="800000"/>
            <a:headEnd/>
            <a:tailEnd type="triangle" w="med" len="med"/>
          </a:ln>
          <a:effectLst/>
        </p:spPr>
      </p:cxnSp>
      <p:sp>
        <p:nvSpPr>
          <p:cNvPr id="1277983" name="Text Box 31"/>
          <p:cNvSpPr txBox="1">
            <a:spLocks noChangeArrowheads="1"/>
          </p:cNvSpPr>
          <p:nvPr/>
        </p:nvSpPr>
        <p:spPr bwMode="auto">
          <a:xfrm>
            <a:off x="1292469" y="6019800"/>
            <a:ext cx="1448402" cy="276995"/>
          </a:xfrm>
          <a:prstGeom prst="rect">
            <a:avLst/>
          </a:prstGeom>
          <a:noFill/>
          <a:ln w="9525" algn="ctr">
            <a:noFill/>
            <a:miter lim="800000"/>
            <a:headEnd/>
            <a:tailEnd/>
          </a:ln>
          <a:effectLst/>
        </p:spPr>
        <p:txBody>
          <a:bodyPr wrap="none" lIns="91436" tIns="45718" rIns="91436" bIns="45718">
            <a:spAutoFit/>
          </a:bodyPr>
          <a:lstStyle/>
          <a:p>
            <a:pPr defTabSz="615926"/>
            <a:r>
              <a:rPr lang="en-US" sz="1200" dirty="0"/>
              <a:t>Tests </a:t>
            </a:r>
            <a:r>
              <a:rPr lang="en-US" sz="1200" dirty="0" err="1" smtClean="0"/>
              <a:t>durchgeführt</a:t>
            </a:r>
            <a:endParaRPr lang="en-US" sz="1200" dirty="0"/>
          </a:p>
        </p:txBody>
      </p:sp>
      <p:sp>
        <p:nvSpPr>
          <p:cNvPr id="1278045" name="Text Box 93"/>
          <p:cNvSpPr txBox="1">
            <a:spLocks noChangeArrowheads="1"/>
          </p:cNvSpPr>
          <p:nvPr/>
        </p:nvSpPr>
        <p:spPr bwMode="auto">
          <a:xfrm>
            <a:off x="984493" y="5121275"/>
            <a:ext cx="561043" cy="338550"/>
          </a:xfrm>
          <a:prstGeom prst="rect">
            <a:avLst/>
          </a:prstGeom>
          <a:noFill/>
          <a:ln w="9525" algn="ctr">
            <a:noFill/>
            <a:miter lim="800000"/>
            <a:headEnd/>
            <a:tailEnd/>
          </a:ln>
          <a:effectLst/>
        </p:spPr>
        <p:txBody>
          <a:bodyPr wrap="none" lIns="91436" tIns="45718" rIns="91436" bIns="45718">
            <a:spAutoFit/>
          </a:bodyPr>
          <a:lstStyle/>
          <a:p>
            <a:pPr defTabSz="615926"/>
            <a:r>
              <a:rPr lang="en-US" dirty="0"/>
              <a:t>Test</a:t>
            </a:r>
          </a:p>
        </p:txBody>
      </p:sp>
      <p:sp>
        <p:nvSpPr>
          <p:cNvPr id="1278046" name="AutoShape 94"/>
          <p:cNvSpPr>
            <a:spLocks noChangeArrowheads="1"/>
          </p:cNvSpPr>
          <p:nvPr/>
        </p:nvSpPr>
        <p:spPr bwMode="auto">
          <a:xfrm>
            <a:off x="859081" y="4845050"/>
            <a:ext cx="914400" cy="914400"/>
          </a:xfrm>
          <a:prstGeom prst="flowChartDecision">
            <a:avLst/>
          </a:prstGeom>
          <a:noFill/>
          <a:ln w="9525" algn="ctr">
            <a:solidFill>
              <a:schemeClr val="tx1"/>
            </a:solidFill>
            <a:miter lim="800000"/>
            <a:headEnd/>
            <a:tailEnd/>
          </a:ln>
          <a:effectLst/>
        </p:spPr>
        <p:txBody>
          <a:bodyPr wrap="none" lIns="91436" tIns="45718" rIns="91436" bIns="45718" anchor="ctr"/>
          <a:lstStyle/>
          <a:p>
            <a:endParaRPr lang="en-US"/>
          </a:p>
        </p:txBody>
      </p:sp>
      <p:cxnSp>
        <p:nvCxnSpPr>
          <p:cNvPr id="1278055" name="AutoShape 103"/>
          <p:cNvCxnSpPr>
            <a:cxnSpLocks noChangeShapeType="1"/>
            <a:stCxn id="1278046" idx="2"/>
          </p:cNvCxnSpPr>
          <p:nvPr/>
        </p:nvCxnSpPr>
        <p:spPr bwMode="auto">
          <a:xfrm rot="5400000" flipH="1" flipV="1">
            <a:off x="576506" y="2682875"/>
            <a:ext cx="3816350" cy="2336800"/>
          </a:xfrm>
          <a:prstGeom prst="bentConnector4">
            <a:avLst>
              <a:gd name="adj1" fmla="val -5991"/>
              <a:gd name="adj2" fmla="val 59782"/>
            </a:avLst>
          </a:prstGeom>
          <a:noFill/>
          <a:ln w="9525">
            <a:solidFill>
              <a:schemeClr val="tx1"/>
            </a:solidFill>
            <a:miter lim="800000"/>
            <a:headEnd/>
            <a:tailEnd type="triangle" w="med" len="med"/>
          </a:ln>
          <a:effectLst/>
        </p:spPr>
      </p:cxnSp>
      <p:cxnSp>
        <p:nvCxnSpPr>
          <p:cNvPr id="1278056" name="AutoShape 104"/>
          <p:cNvCxnSpPr>
            <a:cxnSpLocks noChangeShapeType="1"/>
            <a:stCxn id="1278046" idx="1"/>
          </p:cNvCxnSpPr>
          <p:nvPr/>
        </p:nvCxnSpPr>
        <p:spPr bwMode="auto">
          <a:xfrm rot="10800000">
            <a:off x="835269" y="1943100"/>
            <a:ext cx="23813" cy="3359150"/>
          </a:xfrm>
          <a:prstGeom prst="bentConnector3">
            <a:avLst>
              <a:gd name="adj1" fmla="val 2159995"/>
            </a:avLst>
          </a:prstGeom>
          <a:noFill/>
          <a:ln w="9525">
            <a:solidFill>
              <a:schemeClr val="tx1"/>
            </a:solidFill>
            <a:miter lim="800000"/>
            <a:headEnd/>
            <a:tailEnd type="triangle" w="med" len="med"/>
          </a:ln>
          <a:effectLst/>
        </p:spPr>
      </p:cxnSp>
      <p:sp>
        <p:nvSpPr>
          <p:cNvPr id="1278057" name="Text Box 105"/>
          <p:cNvSpPr txBox="1">
            <a:spLocks noChangeArrowheads="1"/>
          </p:cNvSpPr>
          <p:nvPr/>
        </p:nvSpPr>
        <p:spPr bwMode="auto">
          <a:xfrm>
            <a:off x="3195882" y="5287965"/>
            <a:ext cx="918918" cy="461661"/>
          </a:xfrm>
          <a:prstGeom prst="rect">
            <a:avLst/>
          </a:prstGeom>
          <a:noFill/>
          <a:ln w="9525" algn="ctr">
            <a:noFill/>
            <a:miter lim="800000"/>
            <a:headEnd/>
            <a:tailEnd/>
          </a:ln>
          <a:effectLst/>
        </p:spPr>
        <p:txBody>
          <a:bodyPr wrap="square" lIns="91436" tIns="45718" rIns="91436" bIns="45718">
            <a:spAutoFit/>
          </a:bodyPr>
          <a:lstStyle/>
          <a:p>
            <a:pPr defTabSz="615926"/>
            <a:r>
              <a:rPr lang="en-US" sz="1200" dirty="0" err="1" smtClean="0"/>
              <a:t>nicht</a:t>
            </a:r>
            <a:r>
              <a:rPr lang="en-US" sz="1200" dirty="0" smtClean="0"/>
              <a:t> </a:t>
            </a:r>
            <a:r>
              <a:rPr lang="en-US" sz="1200" dirty="0" err="1" smtClean="0"/>
              <a:t>bestanden</a:t>
            </a:r>
            <a:endParaRPr lang="en-US" sz="1200" dirty="0"/>
          </a:p>
        </p:txBody>
      </p:sp>
      <p:sp>
        <p:nvSpPr>
          <p:cNvPr id="1278058" name="Text Box 106"/>
          <p:cNvSpPr txBox="1">
            <a:spLocks noChangeArrowheads="1"/>
          </p:cNvSpPr>
          <p:nvPr/>
        </p:nvSpPr>
        <p:spPr bwMode="auto">
          <a:xfrm rot="16200000">
            <a:off x="2638146" y="2525599"/>
            <a:ext cx="1225007" cy="276995"/>
          </a:xfrm>
          <a:prstGeom prst="rect">
            <a:avLst/>
          </a:prstGeom>
          <a:noFill/>
          <a:ln w="9525" algn="ctr">
            <a:noFill/>
            <a:miter lim="800000"/>
            <a:headEnd/>
            <a:tailEnd/>
          </a:ln>
          <a:effectLst/>
        </p:spPr>
        <p:txBody>
          <a:bodyPr wrap="none" lIns="91436" tIns="45718" rIns="91436" bIns="45718">
            <a:spAutoFit/>
          </a:bodyPr>
          <a:lstStyle/>
          <a:p>
            <a:pPr defTabSz="615926"/>
            <a:r>
              <a:rPr lang="en-US" sz="1200" dirty="0" err="1" smtClean="0"/>
              <a:t>Fehlerkorrektur</a:t>
            </a:r>
            <a:endParaRPr lang="en-US" sz="1200" dirty="0" smtClean="0"/>
          </a:p>
        </p:txBody>
      </p:sp>
      <p:sp>
        <p:nvSpPr>
          <p:cNvPr id="1278059" name="Text Box 107"/>
          <p:cNvSpPr txBox="1">
            <a:spLocks noChangeArrowheads="1"/>
          </p:cNvSpPr>
          <p:nvPr/>
        </p:nvSpPr>
        <p:spPr bwMode="auto">
          <a:xfrm rot="16200000">
            <a:off x="4406496" y="3339696"/>
            <a:ext cx="1120813" cy="276995"/>
          </a:xfrm>
          <a:prstGeom prst="rect">
            <a:avLst/>
          </a:prstGeom>
          <a:noFill/>
          <a:ln w="9525" algn="ctr">
            <a:noFill/>
            <a:miter lim="800000"/>
            <a:headEnd/>
            <a:tailEnd/>
          </a:ln>
          <a:effectLst/>
        </p:spPr>
        <p:txBody>
          <a:bodyPr wrap="none" lIns="91436" tIns="45718" rIns="91436" bIns="45718">
            <a:spAutoFit/>
          </a:bodyPr>
          <a:lstStyle/>
          <a:p>
            <a:pPr algn="ctr" defTabSz="615926"/>
            <a:r>
              <a:rPr lang="en-US" sz="1200" dirty="0" err="1" smtClean="0"/>
              <a:t>Anpassungen</a:t>
            </a:r>
            <a:endParaRPr lang="en-US" sz="1200" dirty="0"/>
          </a:p>
        </p:txBody>
      </p:sp>
      <p:sp>
        <p:nvSpPr>
          <p:cNvPr id="1278060" name="Text Box 108"/>
          <p:cNvSpPr txBox="1">
            <a:spLocks noChangeArrowheads="1"/>
          </p:cNvSpPr>
          <p:nvPr/>
        </p:nvSpPr>
        <p:spPr bwMode="auto">
          <a:xfrm>
            <a:off x="3221813" y="1295400"/>
            <a:ext cx="1913464" cy="338550"/>
          </a:xfrm>
          <a:prstGeom prst="rect">
            <a:avLst/>
          </a:prstGeom>
          <a:noFill/>
          <a:ln w="9525" algn="ctr">
            <a:noFill/>
            <a:miter lim="800000"/>
            <a:headEnd/>
            <a:tailEnd/>
          </a:ln>
          <a:effectLst/>
        </p:spPr>
        <p:txBody>
          <a:bodyPr wrap="none" lIns="91436" tIns="45718" rIns="91436" bIns="45718">
            <a:spAutoFit/>
          </a:bodyPr>
          <a:lstStyle/>
          <a:p>
            <a:pPr algn="ctr" defTabSz="615926"/>
            <a:r>
              <a:rPr lang="en-US" b="1" dirty="0" err="1" smtClean="0">
                <a:solidFill>
                  <a:srgbClr val="FF0000"/>
                </a:solidFill>
              </a:rPr>
              <a:t>Teilsystem-Ebene</a:t>
            </a:r>
            <a:endParaRPr lang="en-US" b="1" dirty="0">
              <a:solidFill>
                <a:srgbClr val="FF0000"/>
              </a:solidFill>
            </a:endParaRPr>
          </a:p>
        </p:txBody>
      </p:sp>
      <p:sp>
        <p:nvSpPr>
          <p:cNvPr id="1278061" name="Text Box 109"/>
          <p:cNvSpPr txBox="1">
            <a:spLocks noChangeArrowheads="1"/>
          </p:cNvSpPr>
          <p:nvPr/>
        </p:nvSpPr>
        <p:spPr bwMode="auto">
          <a:xfrm>
            <a:off x="4567482" y="5287964"/>
            <a:ext cx="899597" cy="276995"/>
          </a:xfrm>
          <a:prstGeom prst="rect">
            <a:avLst/>
          </a:prstGeom>
          <a:noFill/>
          <a:ln w="9525" algn="ctr">
            <a:noFill/>
            <a:miter lim="800000"/>
            <a:headEnd/>
            <a:tailEnd/>
          </a:ln>
          <a:effectLst/>
        </p:spPr>
        <p:txBody>
          <a:bodyPr wrap="none" lIns="91436" tIns="45718" rIns="91436" bIns="45718">
            <a:spAutoFit/>
          </a:bodyPr>
          <a:lstStyle/>
          <a:p>
            <a:pPr defTabSz="615926"/>
            <a:r>
              <a:rPr lang="en-US" sz="1200" dirty="0" err="1" smtClean="0"/>
              <a:t>bestanden</a:t>
            </a:r>
            <a:endParaRPr lang="en-US" sz="1200" dirty="0"/>
          </a:p>
        </p:txBody>
      </p:sp>
      <p:grpSp>
        <p:nvGrpSpPr>
          <p:cNvPr id="1278062" name="Group 110"/>
          <p:cNvGrpSpPr>
            <a:grpSpLocks/>
          </p:cNvGrpSpPr>
          <p:nvPr/>
        </p:nvGrpSpPr>
        <p:grpSpPr bwMode="auto">
          <a:xfrm>
            <a:off x="3653081" y="1676400"/>
            <a:ext cx="990600" cy="533400"/>
            <a:chOff x="1152" y="1008"/>
            <a:chExt cx="624" cy="336"/>
          </a:xfrm>
        </p:grpSpPr>
        <p:sp>
          <p:nvSpPr>
            <p:cNvPr id="1278063" name="Text Box 111"/>
            <p:cNvSpPr txBox="1">
              <a:spLocks noChangeArrowheads="1"/>
            </p:cNvSpPr>
            <p:nvPr/>
          </p:nvSpPr>
          <p:spPr bwMode="auto">
            <a:xfrm>
              <a:off x="1203" y="1068"/>
              <a:ext cx="517" cy="213"/>
            </a:xfrm>
            <a:prstGeom prst="rect">
              <a:avLst/>
            </a:prstGeom>
            <a:noFill/>
            <a:ln w="9525" algn="ctr">
              <a:noFill/>
              <a:miter lim="800000"/>
              <a:headEnd/>
              <a:tailEnd/>
            </a:ln>
            <a:effectLst/>
          </p:spPr>
          <p:txBody>
            <a:bodyPr wrap="none">
              <a:spAutoFit/>
            </a:bodyPr>
            <a:lstStyle/>
            <a:p>
              <a:pPr algn="ctr" defTabSz="615926"/>
              <a:r>
                <a:rPr lang="en-US" dirty="0"/>
                <a:t>Design</a:t>
              </a:r>
            </a:p>
          </p:txBody>
        </p:sp>
        <p:sp>
          <p:nvSpPr>
            <p:cNvPr id="1278064" name="AutoShape 112"/>
            <p:cNvSpPr>
              <a:spLocks noChangeArrowheads="1"/>
            </p:cNvSpPr>
            <p:nvPr/>
          </p:nvSpPr>
          <p:spPr bwMode="auto">
            <a:xfrm>
              <a:off x="1152" y="1008"/>
              <a:ext cx="624" cy="336"/>
            </a:xfrm>
            <a:prstGeom prst="flowChartProcess">
              <a:avLst/>
            </a:prstGeom>
            <a:noFill/>
            <a:ln w="9525" algn="ctr">
              <a:solidFill>
                <a:schemeClr val="tx1"/>
              </a:solidFill>
              <a:miter lim="800000"/>
              <a:headEnd/>
              <a:tailEnd/>
            </a:ln>
            <a:effectLst/>
          </p:spPr>
          <p:txBody>
            <a:bodyPr wrap="none" anchor="ctr"/>
            <a:lstStyle/>
            <a:p>
              <a:endParaRPr lang="en-US"/>
            </a:p>
          </p:txBody>
        </p:sp>
      </p:grpSp>
      <p:grpSp>
        <p:nvGrpSpPr>
          <p:cNvPr id="1278065" name="Group 113"/>
          <p:cNvGrpSpPr>
            <a:grpSpLocks/>
          </p:cNvGrpSpPr>
          <p:nvPr/>
        </p:nvGrpSpPr>
        <p:grpSpPr bwMode="auto">
          <a:xfrm>
            <a:off x="3649907" y="2667001"/>
            <a:ext cx="995363" cy="533400"/>
            <a:chOff x="1150" y="1008"/>
            <a:chExt cx="627" cy="336"/>
          </a:xfrm>
        </p:grpSpPr>
        <p:sp>
          <p:nvSpPr>
            <p:cNvPr id="1278066" name="Text Box 114"/>
            <p:cNvSpPr txBox="1">
              <a:spLocks noChangeArrowheads="1"/>
            </p:cNvSpPr>
            <p:nvPr/>
          </p:nvSpPr>
          <p:spPr bwMode="auto">
            <a:xfrm>
              <a:off x="1150" y="1068"/>
              <a:ext cx="627" cy="213"/>
            </a:xfrm>
            <a:prstGeom prst="rect">
              <a:avLst/>
            </a:prstGeom>
            <a:noFill/>
            <a:ln w="9525" algn="ctr">
              <a:noFill/>
              <a:miter lim="800000"/>
              <a:headEnd/>
              <a:tailEnd/>
            </a:ln>
            <a:effectLst/>
          </p:spPr>
          <p:txBody>
            <a:bodyPr wrap="none">
              <a:spAutoFit/>
            </a:bodyPr>
            <a:lstStyle/>
            <a:p>
              <a:pPr algn="ctr" defTabSz="615926"/>
              <a:r>
                <a:rPr lang="en-US" dirty="0"/>
                <a:t>Integrate</a:t>
              </a:r>
            </a:p>
          </p:txBody>
        </p:sp>
        <p:sp>
          <p:nvSpPr>
            <p:cNvPr id="1278067" name="AutoShape 115"/>
            <p:cNvSpPr>
              <a:spLocks noChangeArrowheads="1"/>
            </p:cNvSpPr>
            <p:nvPr/>
          </p:nvSpPr>
          <p:spPr bwMode="auto">
            <a:xfrm>
              <a:off x="1152" y="1008"/>
              <a:ext cx="624" cy="336"/>
            </a:xfrm>
            <a:prstGeom prst="flowChartProcess">
              <a:avLst/>
            </a:prstGeom>
            <a:noFill/>
            <a:ln w="9525" algn="ctr">
              <a:solidFill>
                <a:schemeClr val="tx1"/>
              </a:solidFill>
              <a:miter lim="800000"/>
              <a:headEnd/>
              <a:tailEnd/>
            </a:ln>
            <a:effectLst/>
          </p:spPr>
          <p:txBody>
            <a:bodyPr wrap="none" anchor="ctr"/>
            <a:lstStyle/>
            <a:p>
              <a:endParaRPr lang="en-US"/>
            </a:p>
          </p:txBody>
        </p:sp>
      </p:grpSp>
      <p:grpSp>
        <p:nvGrpSpPr>
          <p:cNvPr id="1278068" name="Group 116"/>
          <p:cNvGrpSpPr>
            <a:grpSpLocks/>
          </p:cNvGrpSpPr>
          <p:nvPr/>
        </p:nvGrpSpPr>
        <p:grpSpPr bwMode="auto">
          <a:xfrm>
            <a:off x="3653081" y="3810000"/>
            <a:ext cx="990600" cy="533400"/>
            <a:chOff x="1152" y="1008"/>
            <a:chExt cx="624" cy="336"/>
          </a:xfrm>
        </p:grpSpPr>
        <p:sp>
          <p:nvSpPr>
            <p:cNvPr id="1278069" name="Text Box 117"/>
            <p:cNvSpPr txBox="1">
              <a:spLocks noChangeArrowheads="1"/>
            </p:cNvSpPr>
            <p:nvPr/>
          </p:nvSpPr>
          <p:spPr bwMode="auto">
            <a:xfrm>
              <a:off x="1261" y="1068"/>
              <a:ext cx="402" cy="213"/>
            </a:xfrm>
            <a:prstGeom prst="rect">
              <a:avLst/>
            </a:prstGeom>
            <a:noFill/>
            <a:ln w="9525" algn="ctr">
              <a:noFill/>
              <a:miter lim="800000"/>
              <a:headEnd/>
              <a:tailEnd/>
            </a:ln>
            <a:effectLst/>
          </p:spPr>
          <p:txBody>
            <a:bodyPr wrap="none">
              <a:spAutoFit/>
            </a:bodyPr>
            <a:lstStyle/>
            <a:p>
              <a:pPr algn="ctr" defTabSz="615926"/>
              <a:r>
                <a:rPr lang="en-US" dirty="0"/>
                <a:t>Build</a:t>
              </a:r>
            </a:p>
          </p:txBody>
        </p:sp>
        <p:sp>
          <p:nvSpPr>
            <p:cNvPr id="1278070" name="AutoShape 118"/>
            <p:cNvSpPr>
              <a:spLocks noChangeArrowheads="1"/>
            </p:cNvSpPr>
            <p:nvPr/>
          </p:nvSpPr>
          <p:spPr bwMode="auto">
            <a:xfrm>
              <a:off x="1152" y="1008"/>
              <a:ext cx="624" cy="336"/>
            </a:xfrm>
            <a:prstGeom prst="flowChartProcess">
              <a:avLst/>
            </a:prstGeom>
            <a:noFill/>
            <a:ln w="9525" algn="ctr">
              <a:solidFill>
                <a:schemeClr val="tx1"/>
              </a:solidFill>
              <a:miter lim="800000"/>
              <a:headEnd/>
              <a:tailEnd/>
            </a:ln>
            <a:effectLst/>
          </p:spPr>
          <p:txBody>
            <a:bodyPr wrap="none" anchor="ctr"/>
            <a:lstStyle/>
            <a:p>
              <a:endParaRPr lang="en-US"/>
            </a:p>
          </p:txBody>
        </p:sp>
      </p:grpSp>
      <p:cxnSp>
        <p:nvCxnSpPr>
          <p:cNvPr id="1278071" name="AutoShape 119"/>
          <p:cNvCxnSpPr>
            <a:cxnSpLocks noChangeShapeType="1"/>
          </p:cNvCxnSpPr>
          <p:nvPr/>
        </p:nvCxnSpPr>
        <p:spPr bwMode="auto">
          <a:xfrm>
            <a:off x="4148381" y="2209800"/>
            <a:ext cx="0" cy="457200"/>
          </a:xfrm>
          <a:prstGeom prst="straightConnector1">
            <a:avLst/>
          </a:prstGeom>
          <a:noFill/>
          <a:ln w="9525">
            <a:solidFill>
              <a:schemeClr val="tx1"/>
            </a:solidFill>
            <a:round/>
            <a:headEnd/>
            <a:tailEnd type="triangle" w="med" len="med"/>
          </a:ln>
          <a:effectLst/>
        </p:spPr>
      </p:cxnSp>
      <p:cxnSp>
        <p:nvCxnSpPr>
          <p:cNvPr id="1278072" name="AutoShape 120"/>
          <p:cNvCxnSpPr>
            <a:cxnSpLocks noChangeShapeType="1"/>
          </p:cNvCxnSpPr>
          <p:nvPr/>
        </p:nvCxnSpPr>
        <p:spPr bwMode="auto">
          <a:xfrm>
            <a:off x="4148381" y="3200400"/>
            <a:ext cx="0" cy="609600"/>
          </a:xfrm>
          <a:prstGeom prst="straightConnector1">
            <a:avLst/>
          </a:prstGeom>
          <a:noFill/>
          <a:ln w="9525">
            <a:solidFill>
              <a:schemeClr val="tx1"/>
            </a:solidFill>
            <a:round/>
            <a:headEnd/>
            <a:tailEnd type="triangle" w="med" len="med"/>
          </a:ln>
          <a:effectLst/>
        </p:spPr>
      </p:cxnSp>
      <p:cxnSp>
        <p:nvCxnSpPr>
          <p:cNvPr id="1278073" name="AutoShape 121"/>
          <p:cNvCxnSpPr>
            <a:cxnSpLocks noChangeShapeType="1"/>
          </p:cNvCxnSpPr>
          <p:nvPr/>
        </p:nvCxnSpPr>
        <p:spPr bwMode="auto">
          <a:xfrm>
            <a:off x="4148381" y="4343401"/>
            <a:ext cx="0" cy="533400"/>
          </a:xfrm>
          <a:prstGeom prst="straightConnector1">
            <a:avLst/>
          </a:prstGeom>
          <a:noFill/>
          <a:ln w="9525">
            <a:solidFill>
              <a:schemeClr val="tx1"/>
            </a:solidFill>
            <a:round/>
            <a:headEnd/>
            <a:tailEnd type="triangle" w="med" len="med"/>
          </a:ln>
          <a:effectLst/>
        </p:spPr>
      </p:cxnSp>
      <p:cxnSp>
        <p:nvCxnSpPr>
          <p:cNvPr id="1278074" name="AutoShape 122"/>
          <p:cNvCxnSpPr>
            <a:cxnSpLocks noChangeShapeType="1"/>
            <a:stCxn id="1278077" idx="3"/>
          </p:cNvCxnSpPr>
          <p:nvPr/>
        </p:nvCxnSpPr>
        <p:spPr bwMode="auto">
          <a:xfrm flipV="1">
            <a:off x="4591293" y="2933700"/>
            <a:ext cx="52388" cy="2368550"/>
          </a:xfrm>
          <a:prstGeom prst="bentConnector3">
            <a:avLst>
              <a:gd name="adj1" fmla="val 536366"/>
            </a:avLst>
          </a:prstGeom>
          <a:noFill/>
          <a:ln w="9525">
            <a:solidFill>
              <a:schemeClr val="tx1"/>
            </a:solidFill>
            <a:miter lim="800000"/>
            <a:headEnd/>
            <a:tailEnd type="triangle" w="med" len="med"/>
          </a:ln>
          <a:effectLst/>
        </p:spPr>
      </p:cxnSp>
      <p:sp>
        <p:nvSpPr>
          <p:cNvPr id="1278075" name="Text Box 123"/>
          <p:cNvSpPr txBox="1">
            <a:spLocks noChangeArrowheads="1"/>
          </p:cNvSpPr>
          <p:nvPr/>
        </p:nvSpPr>
        <p:spPr bwMode="auto">
          <a:xfrm>
            <a:off x="4110281" y="6019800"/>
            <a:ext cx="1448402" cy="276995"/>
          </a:xfrm>
          <a:prstGeom prst="rect">
            <a:avLst/>
          </a:prstGeom>
          <a:noFill/>
          <a:ln w="9525" algn="ctr">
            <a:noFill/>
            <a:miter lim="800000"/>
            <a:headEnd/>
            <a:tailEnd/>
          </a:ln>
          <a:effectLst/>
        </p:spPr>
        <p:txBody>
          <a:bodyPr wrap="none" lIns="91436" tIns="45718" rIns="91436" bIns="45718">
            <a:spAutoFit/>
          </a:bodyPr>
          <a:lstStyle/>
          <a:p>
            <a:pPr defTabSz="615926"/>
            <a:r>
              <a:rPr lang="en-US" sz="1200" dirty="0"/>
              <a:t>Tests </a:t>
            </a:r>
            <a:r>
              <a:rPr lang="en-US" sz="1200" dirty="0" err="1" smtClean="0"/>
              <a:t>durchgeführt</a:t>
            </a:r>
            <a:endParaRPr lang="en-US" sz="1200" dirty="0"/>
          </a:p>
        </p:txBody>
      </p:sp>
      <p:sp>
        <p:nvSpPr>
          <p:cNvPr id="1278076" name="Text Box 124"/>
          <p:cNvSpPr txBox="1">
            <a:spLocks noChangeArrowheads="1"/>
          </p:cNvSpPr>
          <p:nvPr/>
        </p:nvSpPr>
        <p:spPr bwMode="auto">
          <a:xfrm>
            <a:off x="3802307" y="5121275"/>
            <a:ext cx="561043" cy="338550"/>
          </a:xfrm>
          <a:prstGeom prst="rect">
            <a:avLst/>
          </a:prstGeom>
          <a:noFill/>
          <a:ln w="9525" algn="ctr">
            <a:noFill/>
            <a:miter lim="800000"/>
            <a:headEnd/>
            <a:tailEnd/>
          </a:ln>
          <a:effectLst/>
        </p:spPr>
        <p:txBody>
          <a:bodyPr wrap="none" lIns="91436" tIns="45718" rIns="91436" bIns="45718">
            <a:spAutoFit/>
          </a:bodyPr>
          <a:lstStyle/>
          <a:p>
            <a:pPr defTabSz="615926"/>
            <a:r>
              <a:rPr lang="en-US" dirty="0"/>
              <a:t>Test</a:t>
            </a:r>
          </a:p>
        </p:txBody>
      </p:sp>
      <p:sp>
        <p:nvSpPr>
          <p:cNvPr id="1278077" name="AutoShape 125"/>
          <p:cNvSpPr>
            <a:spLocks noChangeArrowheads="1"/>
          </p:cNvSpPr>
          <p:nvPr/>
        </p:nvSpPr>
        <p:spPr bwMode="auto">
          <a:xfrm>
            <a:off x="3676893" y="4845050"/>
            <a:ext cx="914400" cy="914400"/>
          </a:xfrm>
          <a:prstGeom prst="flowChartDecision">
            <a:avLst/>
          </a:prstGeom>
          <a:noFill/>
          <a:ln w="9525" algn="ctr">
            <a:solidFill>
              <a:schemeClr val="tx1"/>
            </a:solidFill>
            <a:miter lim="800000"/>
            <a:headEnd/>
            <a:tailEnd/>
          </a:ln>
          <a:effectLst/>
        </p:spPr>
        <p:txBody>
          <a:bodyPr wrap="none" lIns="91436" tIns="45718" rIns="91436" bIns="45718" anchor="ctr"/>
          <a:lstStyle/>
          <a:p>
            <a:endParaRPr lang="en-US"/>
          </a:p>
        </p:txBody>
      </p:sp>
      <p:cxnSp>
        <p:nvCxnSpPr>
          <p:cNvPr id="1278078" name="AutoShape 126"/>
          <p:cNvCxnSpPr>
            <a:cxnSpLocks noChangeShapeType="1"/>
            <a:stCxn id="1278077" idx="2"/>
          </p:cNvCxnSpPr>
          <p:nvPr/>
        </p:nvCxnSpPr>
        <p:spPr bwMode="auto">
          <a:xfrm rot="5400000" flipH="1" flipV="1">
            <a:off x="3395112" y="2682081"/>
            <a:ext cx="3816350" cy="2338388"/>
          </a:xfrm>
          <a:prstGeom prst="bentConnector4">
            <a:avLst>
              <a:gd name="adj1" fmla="val -5991"/>
              <a:gd name="adj2" fmla="val 59810"/>
            </a:avLst>
          </a:prstGeom>
          <a:noFill/>
          <a:ln w="9525">
            <a:solidFill>
              <a:schemeClr val="tx1"/>
            </a:solidFill>
            <a:miter lim="800000"/>
            <a:headEnd/>
            <a:tailEnd type="triangle" w="med" len="med"/>
          </a:ln>
          <a:effectLst/>
        </p:spPr>
      </p:cxnSp>
      <p:sp>
        <p:nvSpPr>
          <p:cNvPr id="1278080" name="Text Box 128"/>
          <p:cNvSpPr txBox="1">
            <a:spLocks noChangeArrowheads="1"/>
          </p:cNvSpPr>
          <p:nvPr/>
        </p:nvSpPr>
        <p:spPr bwMode="auto">
          <a:xfrm>
            <a:off x="6015282" y="5287964"/>
            <a:ext cx="918918" cy="461661"/>
          </a:xfrm>
          <a:prstGeom prst="rect">
            <a:avLst/>
          </a:prstGeom>
          <a:noFill/>
          <a:ln w="9525" algn="ctr">
            <a:noFill/>
            <a:miter lim="800000"/>
            <a:headEnd/>
            <a:tailEnd/>
          </a:ln>
          <a:effectLst/>
        </p:spPr>
        <p:txBody>
          <a:bodyPr wrap="square" lIns="91436" tIns="45718" rIns="91436" bIns="45718">
            <a:spAutoFit/>
          </a:bodyPr>
          <a:lstStyle/>
          <a:p>
            <a:pPr defTabSz="615926"/>
            <a:r>
              <a:rPr lang="en-US" sz="1200" dirty="0" err="1" smtClean="0"/>
              <a:t>nicht</a:t>
            </a:r>
            <a:r>
              <a:rPr lang="en-US" sz="1200" dirty="0" smtClean="0"/>
              <a:t> </a:t>
            </a:r>
            <a:r>
              <a:rPr lang="en-US" sz="1200" dirty="0" err="1" smtClean="0"/>
              <a:t>bestanden</a:t>
            </a:r>
            <a:endParaRPr lang="en-US" sz="1200" dirty="0"/>
          </a:p>
        </p:txBody>
      </p:sp>
      <p:sp>
        <p:nvSpPr>
          <p:cNvPr id="1278081" name="Text Box 129"/>
          <p:cNvSpPr txBox="1">
            <a:spLocks noChangeArrowheads="1"/>
          </p:cNvSpPr>
          <p:nvPr/>
        </p:nvSpPr>
        <p:spPr bwMode="auto">
          <a:xfrm rot="16200000">
            <a:off x="5428975" y="2516074"/>
            <a:ext cx="1225007" cy="276995"/>
          </a:xfrm>
          <a:prstGeom prst="rect">
            <a:avLst/>
          </a:prstGeom>
          <a:noFill/>
          <a:ln w="9525" algn="ctr">
            <a:noFill/>
            <a:miter lim="800000"/>
            <a:headEnd/>
            <a:tailEnd/>
          </a:ln>
          <a:effectLst/>
        </p:spPr>
        <p:txBody>
          <a:bodyPr wrap="none" lIns="91436" tIns="45718" rIns="91436" bIns="45718">
            <a:spAutoFit/>
          </a:bodyPr>
          <a:lstStyle/>
          <a:p>
            <a:pPr defTabSz="615926"/>
            <a:r>
              <a:rPr lang="en-US" sz="1200" dirty="0" err="1" smtClean="0"/>
              <a:t>Fehlerkorrektur</a:t>
            </a:r>
            <a:endParaRPr lang="en-US" sz="1200" dirty="0" smtClean="0"/>
          </a:p>
        </p:txBody>
      </p:sp>
      <p:sp>
        <p:nvSpPr>
          <p:cNvPr id="1278083" name="Text Box 131"/>
          <p:cNvSpPr txBox="1">
            <a:spLocks noChangeArrowheads="1"/>
          </p:cNvSpPr>
          <p:nvPr/>
        </p:nvSpPr>
        <p:spPr bwMode="auto">
          <a:xfrm>
            <a:off x="6203517" y="1295400"/>
            <a:ext cx="1585683" cy="338550"/>
          </a:xfrm>
          <a:prstGeom prst="rect">
            <a:avLst/>
          </a:prstGeom>
          <a:noFill/>
          <a:ln w="9525" algn="ctr">
            <a:noFill/>
            <a:miter lim="800000"/>
            <a:headEnd/>
            <a:tailEnd/>
          </a:ln>
          <a:effectLst/>
        </p:spPr>
        <p:txBody>
          <a:bodyPr wrap="none" lIns="91436" tIns="45718" rIns="91436" bIns="45718">
            <a:spAutoFit/>
          </a:bodyPr>
          <a:lstStyle/>
          <a:p>
            <a:pPr algn="ctr" defTabSz="615926"/>
            <a:r>
              <a:rPr lang="en-US" b="1" dirty="0" smtClean="0">
                <a:solidFill>
                  <a:srgbClr val="FF0000"/>
                </a:solidFill>
              </a:rPr>
              <a:t>System-</a:t>
            </a:r>
            <a:r>
              <a:rPr lang="en-US" b="1" dirty="0" err="1" smtClean="0">
                <a:solidFill>
                  <a:srgbClr val="FF0000"/>
                </a:solidFill>
              </a:rPr>
              <a:t>Ebene</a:t>
            </a:r>
            <a:endParaRPr lang="en-US" b="1" dirty="0">
              <a:solidFill>
                <a:srgbClr val="FF0000"/>
              </a:solidFill>
            </a:endParaRPr>
          </a:p>
        </p:txBody>
      </p:sp>
      <p:sp>
        <p:nvSpPr>
          <p:cNvPr id="1278084" name="Text Box 132"/>
          <p:cNvSpPr txBox="1">
            <a:spLocks noChangeArrowheads="1"/>
          </p:cNvSpPr>
          <p:nvPr/>
        </p:nvSpPr>
        <p:spPr bwMode="auto">
          <a:xfrm>
            <a:off x="7386882" y="5287964"/>
            <a:ext cx="899597" cy="276995"/>
          </a:xfrm>
          <a:prstGeom prst="rect">
            <a:avLst/>
          </a:prstGeom>
          <a:noFill/>
          <a:ln w="9525" algn="ctr">
            <a:noFill/>
            <a:miter lim="800000"/>
            <a:headEnd/>
            <a:tailEnd/>
          </a:ln>
          <a:effectLst/>
        </p:spPr>
        <p:txBody>
          <a:bodyPr wrap="none" lIns="91436" tIns="45718" rIns="91436" bIns="45718">
            <a:spAutoFit/>
          </a:bodyPr>
          <a:lstStyle/>
          <a:p>
            <a:pPr defTabSz="615926"/>
            <a:r>
              <a:rPr lang="en-US" sz="1200" dirty="0" err="1" smtClean="0"/>
              <a:t>bestanden</a:t>
            </a:r>
            <a:endParaRPr lang="en-US" sz="1200" dirty="0"/>
          </a:p>
        </p:txBody>
      </p:sp>
      <p:grpSp>
        <p:nvGrpSpPr>
          <p:cNvPr id="1278085" name="Group 133"/>
          <p:cNvGrpSpPr>
            <a:grpSpLocks/>
          </p:cNvGrpSpPr>
          <p:nvPr/>
        </p:nvGrpSpPr>
        <p:grpSpPr bwMode="auto">
          <a:xfrm>
            <a:off x="6472481" y="1676400"/>
            <a:ext cx="990600" cy="533400"/>
            <a:chOff x="1152" y="1008"/>
            <a:chExt cx="624" cy="336"/>
          </a:xfrm>
        </p:grpSpPr>
        <p:sp>
          <p:nvSpPr>
            <p:cNvPr id="1278086" name="Text Box 134"/>
            <p:cNvSpPr txBox="1">
              <a:spLocks noChangeArrowheads="1"/>
            </p:cNvSpPr>
            <p:nvPr/>
          </p:nvSpPr>
          <p:spPr bwMode="auto">
            <a:xfrm>
              <a:off x="1203" y="1068"/>
              <a:ext cx="517" cy="213"/>
            </a:xfrm>
            <a:prstGeom prst="rect">
              <a:avLst/>
            </a:prstGeom>
            <a:noFill/>
            <a:ln w="9525" algn="ctr">
              <a:noFill/>
              <a:miter lim="800000"/>
              <a:headEnd/>
              <a:tailEnd/>
            </a:ln>
            <a:effectLst/>
          </p:spPr>
          <p:txBody>
            <a:bodyPr wrap="none">
              <a:spAutoFit/>
            </a:bodyPr>
            <a:lstStyle/>
            <a:p>
              <a:pPr algn="ctr" defTabSz="615926"/>
              <a:r>
                <a:rPr lang="en-US" dirty="0"/>
                <a:t>Design</a:t>
              </a:r>
            </a:p>
          </p:txBody>
        </p:sp>
        <p:sp>
          <p:nvSpPr>
            <p:cNvPr id="1278087" name="AutoShape 135"/>
            <p:cNvSpPr>
              <a:spLocks noChangeArrowheads="1"/>
            </p:cNvSpPr>
            <p:nvPr/>
          </p:nvSpPr>
          <p:spPr bwMode="auto">
            <a:xfrm>
              <a:off x="1152" y="1008"/>
              <a:ext cx="624" cy="336"/>
            </a:xfrm>
            <a:prstGeom prst="flowChartProcess">
              <a:avLst/>
            </a:prstGeom>
            <a:noFill/>
            <a:ln w="9525" algn="ctr">
              <a:solidFill>
                <a:schemeClr val="tx1"/>
              </a:solidFill>
              <a:miter lim="800000"/>
              <a:headEnd/>
              <a:tailEnd/>
            </a:ln>
            <a:effectLst/>
          </p:spPr>
          <p:txBody>
            <a:bodyPr wrap="none" anchor="ctr"/>
            <a:lstStyle/>
            <a:p>
              <a:endParaRPr lang="en-US"/>
            </a:p>
          </p:txBody>
        </p:sp>
      </p:grpSp>
      <p:grpSp>
        <p:nvGrpSpPr>
          <p:cNvPr id="1278088" name="Group 136"/>
          <p:cNvGrpSpPr>
            <a:grpSpLocks/>
          </p:cNvGrpSpPr>
          <p:nvPr/>
        </p:nvGrpSpPr>
        <p:grpSpPr bwMode="auto">
          <a:xfrm>
            <a:off x="6469307" y="2667001"/>
            <a:ext cx="995363" cy="533400"/>
            <a:chOff x="1150" y="1008"/>
            <a:chExt cx="627" cy="336"/>
          </a:xfrm>
        </p:grpSpPr>
        <p:sp>
          <p:nvSpPr>
            <p:cNvPr id="1278089" name="Text Box 137"/>
            <p:cNvSpPr txBox="1">
              <a:spLocks noChangeArrowheads="1"/>
            </p:cNvSpPr>
            <p:nvPr/>
          </p:nvSpPr>
          <p:spPr bwMode="auto">
            <a:xfrm>
              <a:off x="1150" y="1068"/>
              <a:ext cx="627" cy="213"/>
            </a:xfrm>
            <a:prstGeom prst="rect">
              <a:avLst/>
            </a:prstGeom>
            <a:noFill/>
            <a:ln w="9525" algn="ctr">
              <a:noFill/>
              <a:miter lim="800000"/>
              <a:headEnd/>
              <a:tailEnd/>
            </a:ln>
            <a:effectLst/>
          </p:spPr>
          <p:txBody>
            <a:bodyPr wrap="none">
              <a:spAutoFit/>
            </a:bodyPr>
            <a:lstStyle/>
            <a:p>
              <a:pPr algn="ctr" defTabSz="615926"/>
              <a:r>
                <a:rPr lang="en-US" dirty="0"/>
                <a:t>Integrate</a:t>
              </a:r>
            </a:p>
          </p:txBody>
        </p:sp>
        <p:sp>
          <p:nvSpPr>
            <p:cNvPr id="1278090" name="AutoShape 138"/>
            <p:cNvSpPr>
              <a:spLocks noChangeArrowheads="1"/>
            </p:cNvSpPr>
            <p:nvPr/>
          </p:nvSpPr>
          <p:spPr bwMode="auto">
            <a:xfrm>
              <a:off x="1152" y="1008"/>
              <a:ext cx="624" cy="336"/>
            </a:xfrm>
            <a:prstGeom prst="flowChartProcess">
              <a:avLst/>
            </a:prstGeom>
            <a:noFill/>
            <a:ln w="9525" algn="ctr">
              <a:solidFill>
                <a:schemeClr val="tx1"/>
              </a:solidFill>
              <a:miter lim="800000"/>
              <a:headEnd/>
              <a:tailEnd/>
            </a:ln>
            <a:effectLst/>
          </p:spPr>
          <p:txBody>
            <a:bodyPr wrap="none" anchor="ctr"/>
            <a:lstStyle/>
            <a:p>
              <a:endParaRPr lang="en-US"/>
            </a:p>
          </p:txBody>
        </p:sp>
      </p:grpSp>
      <p:grpSp>
        <p:nvGrpSpPr>
          <p:cNvPr id="1278091" name="Group 139"/>
          <p:cNvGrpSpPr>
            <a:grpSpLocks/>
          </p:cNvGrpSpPr>
          <p:nvPr/>
        </p:nvGrpSpPr>
        <p:grpSpPr bwMode="auto">
          <a:xfrm>
            <a:off x="6472481" y="3810000"/>
            <a:ext cx="990600" cy="533400"/>
            <a:chOff x="1152" y="1008"/>
            <a:chExt cx="624" cy="336"/>
          </a:xfrm>
        </p:grpSpPr>
        <p:sp>
          <p:nvSpPr>
            <p:cNvPr id="1278092" name="Text Box 140"/>
            <p:cNvSpPr txBox="1">
              <a:spLocks noChangeArrowheads="1"/>
            </p:cNvSpPr>
            <p:nvPr/>
          </p:nvSpPr>
          <p:spPr bwMode="auto">
            <a:xfrm>
              <a:off x="1261" y="1068"/>
              <a:ext cx="402" cy="213"/>
            </a:xfrm>
            <a:prstGeom prst="rect">
              <a:avLst/>
            </a:prstGeom>
            <a:noFill/>
            <a:ln w="9525" algn="ctr">
              <a:noFill/>
              <a:miter lim="800000"/>
              <a:headEnd/>
              <a:tailEnd/>
            </a:ln>
            <a:effectLst/>
          </p:spPr>
          <p:txBody>
            <a:bodyPr wrap="none">
              <a:spAutoFit/>
            </a:bodyPr>
            <a:lstStyle/>
            <a:p>
              <a:pPr algn="ctr" defTabSz="615926"/>
              <a:r>
                <a:rPr lang="en-US" dirty="0"/>
                <a:t>Build</a:t>
              </a:r>
            </a:p>
          </p:txBody>
        </p:sp>
        <p:sp>
          <p:nvSpPr>
            <p:cNvPr id="1278093" name="AutoShape 141"/>
            <p:cNvSpPr>
              <a:spLocks noChangeArrowheads="1"/>
            </p:cNvSpPr>
            <p:nvPr/>
          </p:nvSpPr>
          <p:spPr bwMode="auto">
            <a:xfrm>
              <a:off x="1152" y="1008"/>
              <a:ext cx="624" cy="336"/>
            </a:xfrm>
            <a:prstGeom prst="flowChartProcess">
              <a:avLst/>
            </a:prstGeom>
            <a:noFill/>
            <a:ln w="9525" algn="ctr">
              <a:solidFill>
                <a:schemeClr val="tx1"/>
              </a:solidFill>
              <a:miter lim="800000"/>
              <a:headEnd/>
              <a:tailEnd/>
            </a:ln>
            <a:effectLst/>
          </p:spPr>
          <p:txBody>
            <a:bodyPr wrap="none" anchor="ctr"/>
            <a:lstStyle/>
            <a:p>
              <a:endParaRPr lang="en-US"/>
            </a:p>
          </p:txBody>
        </p:sp>
      </p:grpSp>
      <p:cxnSp>
        <p:nvCxnSpPr>
          <p:cNvPr id="1278094" name="AutoShape 142"/>
          <p:cNvCxnSpPr>
            <a:cxnSpLocks noChangeShapeType="1"/>
          </p:cNvCxnSpPr>
          <p:nvPr/>
        </p:nvCxnSpPr>
        <p:spPr bwMode="auto">
          <a:xfrm>
            <a:off x="6967781" y="2209800"/>
            <a:ext cx="0" cy="457200"/>
          </a:xfrm>
          <a:prstGeom prst="straightConnector1">
            <a:avLst/>
          </a:prstGeom>
          <a:noFill/>
          <a:ln w="9525">
            <a:solidFill>
              <a:schemeClr val="tx1"/>
            </a:solidFill>
            <a:round/>
            <a:headEnd/>
            <a:tailEnd type="triangle" w="med" len="med"/>
          </a:ln>
          <a:effectLst/>
        </p:spPr>
      </p:cxnSp>
      <p:cxnSp>
        <p:nvCxnSpPr>
          <p:cNvPr id="1278095" name="AutoShape 143"/>
          <p:cNvCxnSpPr>
            <a:cxnSpLocks noChangeShapeType="1"/>
          </p:cNvCxnSpPr>
          <p:nvPr/>
        </p:nvCxnSpPr>
        <p:spPr bwMode="auto">
          <a:xfrm>
            <a:off x="6967781" y="3200400"/>
            <a:ext cx="0" cy="609600"/>
          </a:xfrm>
          <a:prstGeom prst="straightConnector1">
            <a:avLst/>
          </a:prstGeom>
          <a:noFill/>
          <a:ln w="9525">
            <a:solidFill>
              <a:schemeClr val="tx1"/>
            </a:solidFill>
            <a:round/>
            <a:headEnd/>
            <a:tailEnd type="triangle" w="med" len="med"/>
          </a:ln>
          <a:effectLst/>
        </p:spPr>
      </p:cxnSp>
      <p:cxnSp>
        <p:nvCxnSpPr>
          <p:cNvPr id="1278096" name="AutoShape 144"/>
          <p:cNvCxnSpPr>
            <a:cxnSpLocks noChangeShapeType="1"/>
          </p:cNvCxnSpPr>
          <p:nvPr/>
        </p:nvCxnSpPr>
        <p:spPr bwMode="auto">
          <a:xfrm>
            <a:off x="6967781" y="4343401"/>
            <a:ext cx="0" cy="533400"/>
          </a:xfrm>
          <a:prstGeom prst="straightConnector1">
            <a:avLst/>
          </a:prstGeom>
          <a:noFill/>
          <a:ln w="9525">
            <a:solidFill>
              <a:schemeClr val="tx1"/>
            </a:solidFill>
            <a:round/>
            <a:headEnd/>
            <a:tailEnd type="triangle" w="med" len="med"/>
          </a:ln>
          <a:effectLst/>
        </p:spPr>
      </p:cxnSp>
      <p:cxnSp>
        <p:nvCxnSpPr>
          <p:cNvPr id="1278097" name="AutoShape 145"/>
          <p:cNvCxnSpPr>
            <a:cxnSpLocks noChangeShapeType="1"/>
            <a:stCxn id="1278100" idx="3"/>
          </p:cNvCxnSpPr>
          <p:nvPr/>
        </p:nvCxnSpPr>
        <p:spPr bwMode="auto">
          <a:xfrm flipV="1">
            <a:off x="7410693" y="2933700"/>
            <a:ext cx="52388" cy="2368550"/>
          </a:xfrm>
          <a:prstGeom prst="bentConnector3">
            <a:avLst>
              <a:gd name="adj1" fmla="val 536366"/>
            </a:avLst>
          </a:prstGeom>
          <a:noFill/>
          <a:ln w="9525">
            <a:solidFill>
              <a:schemeClr val="tx1"/>
            </a:solidFill>
            <a:miter lim="800000"/>
            <a:headEnd/>
            <a:tailEnd type="triangle" w="med" len="med"/>
          </a:ln>
          <a:effectLst/>
        </p:spPr>
      </p:cxnSp>
      <p:sp>
        <p:nvSpPr>
          <p:cNvPr id="1278099" name="Text Box 147"/>
          <p:cNvSpPr txBox="1">
            <a:spLocks noChangeArrowheads="1"/>
          </p:cNvSpPr>
          <p:nvPr/>
        </p:nvSpPr>
        <p:spPr bwMode="auto">
          <a:xfrm>
            <a:off x="6621707" y="5121275"/>
            <a:ext cx="561043" cy="338550"/>
          </a:xfrm>
          <a:prstGeom prst="rect">
            <a:avLst/>
          </a:prstGeom>
          <a:noFill/>
          <a:ln w="9525" algn="ctr">
            <a:noFill/>
            <a:miter lim="800000"/>
            <a:headEnd/>
            <a:tailEnd/>
          </a:ln>
          <a:effectLst/>
        </p:spPr>
        <p:txBody>
          <a:bodyPr wrap="none" lIns="91436" tIns="45718" rIns="91436" bIns="45718">
            <a:spAutoFit/>
          </a:bodyPr>
          <a:lstStyle/>
          <a:p>
            <a:pPr defTabSz="615926"/>
            <a:r>
              <a:rPr lang="en-US" dirty="0"/>
              <a:t>Test</a:t>
            </a:r>
          </a:p>
        </p:txBody>
      </p:sp>
      <p:sp>
        <p:nvSpPr>
          <p:cNvPr id="1278100" name="AutoShape 148"/>
          <p:cNvSpPr>
            <a:spLocks noChangeArrowheads="1"/>
          </p:cNvSpPr>
          <p:nvPr/>
        </p:nvSpPr>
        <p:spPr bwMode="auto">
          <a:xfrm>
            <a:off x="6496293" y="4845050"/>
            <a:ext cx="914400" cy="914400"/>
          </a:xfrm>
          <a:prstGeom prst="flowChartDecision">
            <a:avLst/>
          </a:prstGeom>
          <a:noFill/>
          <a:ln w="9525" algn="ctr">
            <a:solidFill>
              <a:schemeClr val="tx1"/>
            </a:solidFill>
            <a:miter lim="800000"/>
            <a:headEnd/>
            <a:tailEnd/>
          </a:ln>
          <a:effectLst/>
        </p:spPr>
        <p:txBody>
          <a:bodyPr wrap="none" lIns="91436" tIns="45718" rIns="91436" bIns="45718" anchor="ctr"/>
          <a:lstStyle/>
          <a:p>
            <a:endParaRPr lang="en-US"/>
          </a:p>
        </p:txBody>
      </p:sp>
      <p:cxnSp>
        <p:nvCxnSpPr>
          <p:cNvPr id="1278103" name="AutoShape 151"/>
          <p:cNvCxnSpPr>
            <a:cxnSpLocks noChangeShapeType="1"/>
            <a:stCxn id="1278077" idx="1"/>
          </p:cNvCxnSpPr>
          <p:nvPr/>
        </p:nvCxnSpPr>
        <p:spPr bwMode="auto">
          <a:xfrm rot="10800000">
            <a:off x="3121269" y="1935163"/>
            <a:ext cx="555625" cy="3367087"/>
          </a:xfrm>
          <a:prstGeom prst="bentConnector2">
            <a:avLst/>
          </a:prstGeom>
          <a:noFill/>
          <a:ln w="9525">
            <a:solidFill>
              <a:schemeClr val="tx1"/>
            </a:solidFill>
            <a:miter lim="800000"/>
            <a:headEnd/>
            <a:tailEnd type="triangle" w="med" len="med"/>
          </a:ln>
          <a:effectLst/>
        </p:spPr>
      </p:cxnSp>
      <p:grpSp>
        <p:nvGrpSpPr>
          <p:cNvPr id="1278112" name="Group 160"/>
          <p:cNvGrpSpPr>
            <a:grpSpLocks/>
          </p:cNvGrpSpPr>
          <p:nvPr/>
        </p:nvGrpSpPr>
        <p:grpSpPr bwMode="auto">
          <a:xfrm>
            <a:off x="7855193" y="5715000"/>
            <a:ext cx="990600" cy="533400"/>
            <a:chOff x="4944" y="3456"/>
            <a:chExt cx="624" cy="336"/>
          </a:xfrm>
        </p:grpSpPr>
        <p:sp>
          <p:nvSpPr>
            <p:cNvPr id="1278106" name="AutoShape 154"/>
            <p:cNvSpPr>
              <a:spLocks noChangeArrowheads="1"/>
            </p:cNvSpPr>
            <p:nvPr/>
          </p:nvSpPr>
          <p:spPr bwMode="auto">
            <a:xfrm>
              <a:off x="4944" y="3456"/>
              <a:ext cx="624" cy="336"/>
            </a:xfrm>
            <a:prstGeom prst="flowChartProcess">
              <a:avLst/>
            </a:prstGeom>
            <a:gradFill rotWithShape="1">
              <a:gsLst>
                <a:gs pos="0">
                  <a:schemeClr val="hlink"/>
                </a:gs>
                <a:gs pos="100000">
                  <a:schemeClr val="hlink">
                    <a:gamma/>
                    <a:tint val="40000"/>
                    <a:invGamma/>
                  </a:schemeClr>
                </a:gs>
              </a:gsLst>
              <a:lin ang="2700000" scaled="1"/>
            </a:gradFill>
            <a:ln w="9525" algn="ctr">
              <a:solidFill>
                <a:schemeClr val="tx1"/>
              </a:solidFill>
              <a:miter lim="800000"/>
              <a:headEnd/>
              <a:tailEnd/>
            </a:ln>
            <a:effectLst/>
          </p:spPr>
          <p:txBody>
            <a:bodyPr wrap="none" anchor="ctr"/>
            <a:lstStyle/>
            <a:p>
              <a:endParaRPr lang="en-US"/>
            </a:p>
          </p:txBody>
        </p:sp>
        <p:sp>
          <p:nvSpPr>
            <p:cNvPr id="1278105" name="Text Box 153"/>
            <p:cNvSpPr txBox="1">
              <a:spLocks noChangeArrowheads="1"/>
            </p:cNvSpPr>
            <p:nvPr/>
          </p:nvSpPr>
          <p:spPr bwMode="auto">
            <a:xfrm>
              <a:off x="5016" y="3516"/>
              <a:ext cx="476" cy="213"/>
            </a:xfrm>
            <a:prstGeom prst="rect">
              <a:avLst/>
            </a:prstGeom>
            <a:noFill/>
            <a:ln w="9525" algn="ctr">
              <a:noFill/>
              <a:miter lim="800000"/>
              <a:headEnd/>
              <a:tailEnd/>
            </a:ln>
            <a:effectLst/>
          </p:spPr>
          <p:txBody>
            <a:bodyPr wrap="none">
              <a:spAutoFit/>
            </a:bodyPr>
            <a:lstStyle/>
            <a:p>
              <a:pPr algn="ctr" defTabSz="615926"/>
              <a:r>
                <a:rPr lang="en-US" b="1" dirty="0" err="1" smtClean="0"/>
                <a:t>Fertig</a:t>
              </a:r>
              <a:endParaRPr lang="en-US" b="1" dirty="0"/>
            </a:p>
          </p:txBody>
        </p:sp>
      </p:grpSp>
      <p:cxnSp>
        <p:nvCxnSpPr>
          <p:cNvPr id="1278108" name="AutoShape 156"/>
          <p:cNvCxnSpPr>
            <a:cxnSpLocks noChangeShapeType="1"/>
            <a:stCxn id="1278100" idx="1"/>
          </p:cNvCxnSpPr>
          <p:nvPr/>
        </p:nvCxnSpPr>
        <p:spPr bwMode="auto">
          <a:xfrm rot="10800000">
            <a:off x="5940669" y="1935163"/>
            <a:ext cx="555625" cy="3367087"/>
          </a:xfrm>
          <a:prstGeom prst="bentConnector2">
            <a:avLst/>
          </a:prstGeom>
          <a:noFill/>
          <a:ln w="9525">
            <a:solidFill>
              <a:schemeClr val="tx1"/>
            </a:solidFill>
            <a:miter lim="800000"/>
            <a:headEnd/>
            <a:tailEnd type="triangle" w="med" len="med"/>
          </a:ln>
          <a:effectLst/>
        </p:spPr>
      </p:cxnSp>
      <p:cxnSp>
        <p:nvCxnSpPr>
          <p:cNvPr id="1278110" name="AutoShape 158"/>
          <p:cNvCxnSpPr>
            <a:cxnSpLocks noChangeShapeType="1"/>
            <a:stCxn id="1278100" idx="2"/>
          </p:cNvCxnSpPr>
          <p:nvPr/>
        </p:nvCxnSpPr>
        <p:spPr bwMode="auto">
          <a:xfrm rot="16200000" flipH="1">
            <a:off x="7293218" y="5419726"/>
            <a:ext cx="222250" cy="901700"/>
          </a:xfrm>
          <a:prstGeom prst="bentConnector2">
            <a:avLst/>
          </a:prstGeom>
          <a:noFill/>
          <a:ln w="9525">
            <a:solidFill>
              <a:schemeClr val="tx1"/>
            </a:solidFill>
            <a:miter lim="800000"/>
            <a:headEnd/>
            <a:tailEnd type="triangle" w="med" len="med"/>
          </a:ln>
          <a:effectLst/>
        </p:spPr>
      </p:cxnSp>
      <p:sp>
        <p:nvSpPr>
          <p:cNvPr id="74" name="Text Box 107"/>
          <p:cNvSpPr txBox="1">
            <a:spLocks noChangeArrowheads="1"/>
          </p:cNvSpPr>
          <p:nvPr/>
        </p:nvSpPr>
        <p:spPr bwMode="auto">
          <a:xfrm rot="16200000">
            <a:off x="7225801" y="3339696"/>
            <a:ext cx="1120813" cy="276995"/>
          </a:xfrm>
          <a:prstGeom prst="rect">
            <a:avLst/>
          </a:prstGeom>
          <a:noFill/>
          <a:ln w="9525" algn="ctr">
            <a:noFill/>
            <a:miter lim="800000"/>
            <a:headEnd/>
            <a:tailEnd/>
          </a:ln>
          <a:effectLst/>
        </p:spPr>
        <p:txBody>
          <a:bodyPr wrap="none" lIns="91436" tIns="45718" rIns="91436" bIns="45718">
            <a:spAutoFit/>
          </a:bodyPr>
          <a:lstStyle/>
          <a:p>
            <a:pPr algn="ctr" defTabSz="615926"/>
            <a:r>
              <a:rPr lang="en-US" sz="1200" dirty="0" err="1" smtClean="0"/>
              <a:t>Anpassungen</a:t>
            </a:r>
            <a:endParaRPr lang="en-US" sz="1200" dirty="0"/>
          </a:p>
        </p:txBody>
      </p:sp>
    </p:spTree>
  </p:cSld>
  <p:clrMapOvr>
    <a:masterClrMapping/>
  </p:clrMapOvr>
  <p:transition advClick="0" advTm="9312"/>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2226" name="Group 2"/>
          <p:cNvGrpSpPr>
            <a:grpSpLocks/>
          </p:cNvGrpSpPr>
          <p:nvPr/>
        </p:nvGrpSpPr>
        <p:grpSpPr bwMode="auto">
          <a:xfrm>
            <a:off x="6477000" y="5562599"/>
            <a:ext cx="990600" cy="533400"/>
            <a:chOff x="3872" y="3456"/>
            <a:chExt cx="624" cy="336"/>
          </a:xfrm>
        </p:grpSpPr>
        <p:sp>
          <p:nvSpPr>
            <p:cNvPr id="1332227" name="AutoShape 3"/>
            <p:cNvSpPr>
              <a:spLocks noChangeArrowheads="1"/>
            </p:cNvSpPr>
            <p:nvPr/>
          </p:nvSpPr>
          <p:spPr bwMode="auto">
            <a:xfrm>
              <a:off x="3872" y="3456"/>
              <a:ext cx="624" cy="336"/>
            </a:xfrm>
            <a:prstGeom prst="flowChartProcess">
              <a:avLst/>
            </a:prstGeom>
            <a:gradFill rotWithShape="1">
              <a:gsLst>
                <a:gs pos="0">
                  <a:schemeClr val="hlink"/>
                </a:gs>
                <a:gs pos="100000">
                  <a:schemeClr val="hlink">
                    <a:gamma/>
                    <a:tint val="40000"/>
                    <a:invGamma/>
                  </a:schemeClr>
                </a:gs>
              </a:gsLst>
              <a:lin ang="2700000" scaled="1"/>
            </a:gradFill>
            <a:ln w="9525" algn="ctr">
              <a:solidFill>
                <a:schemeClr val="tx1"/>
              </a:solidFill>
              <a:miter lim="800000"/>
              <a:headEnd/>
              <a:tailEnd/>
            </a:ln>
            <a:effectLst/>
          </p:spPr>
          <p:txBody>
            <a:bodyPr wrap="none" anchor="ctr"/>
            <a:lstStyle/>
            <a:p>
              <a:endParaRPr lang="en-US"/>
            </a:p>
          </p:txBody>
        </p:sp>
        <p:sp>
          <p:nvSpPr>
            <p:cNvPr id="1332228" name="Text Box 4"/>
            <p:cNvSpPr txBox="1">
              <a:spLocks noChangeArrowheads="1"/>
            </p:cNvSpPr>
            <p:nvPr/>
          </p:nvSpPr>
          <p:spPr bwMode="auto">
            <a:xfrm>
              <a:off x="3944" y="3516"/>
              <a:ext cx="476" cy="213"/>
            </a:xfrm>
            <a:prstGeom prst="rect">
              <a:avLst/>
            </a:prstGeom>
            <a:noFill/>
            <a:ln w="9525" algn="ctr">
              <a:noFill/>
              <a:miter lim="800000"/>
              <a:headEnd/>
              <a:tailEnd/>
            </a:ln>
            <a:effectLst/>
          </p:spPr>
          <p:txBody>
            <a:bodyPr wrap="none">
              <a:spAutoFit/>
            </a:bodyPr>
            <a:lstStyle/>
            <a:p>
              <a:pPr algn="ctr" defTabSz="615926"/>
              <a:r>
                <a:rPr lang="en-US" b="1" dirty="0" err="1" smtClean="0"/>
                <a:t>Fertig</a:t>
              </a:r>
              <a:endParaRPr lang="en-US" b="1" dirty="0"/>
            </a:p>
          </p:txBody>
        </p:sp>
      </p:grpSp>
      <p:sp>
        <p:nvSpPr>
          <p:cNvPr id="1332229" name="Rectangle 5"/>
          <p:cNvSpPr>
            <a:spLocks noGrp="1" noChangeArrowheads="1"/>
          </p:cNvSpPr>
          <p:nvPr>
            <p:ph type="title"/>
          </p:nvPr>
        </p:nvSpPr>
        <p:spPr/>
        <p:txBody>
          <a:bodyPr/>
          <a:lstStyle/>
          <a:p>
            <a:r>
              <a:rPr lang="en-US" dirty="0" err="1" smtClean="0"/>
              <a:t>Aufbau</a:t>
            </a:r>
            <a:r>
              <a:rPr lang="en-US" dirty="0" smtClean="0"/>
              <a:t> </a:t>
            </a:r>
            <a:r>
              <a:rPr lang="en-US" dirty="0" err="1" smtClean="0"/>
              <a:t>eines</a:t>
            </a:r>
            <a:r>
              <a:rPr lang="en-US" dirty="0" smtClean="0"/>
              <a:t> </a:t>
            </a:r>
            <a:r>
              <a:rPr lang="en-US" dirty="0" err="1" smtClean="0"/>
              <a:t>virtuellen</a:t>
            </a:r>
            <a:r>
              <a:rPr lang="en-US" dirty="0" smtClean="0"/>
              <a:t> </a:t>
            </a:r>
            <a:r>
              <a:rPr lang="en-US" dirty="0" err="1" smtClean="0"/>
              <a:t>Prototyps</a:t>
            </a:r>
            <a:endParaRPr lang="en-US" sz="2000" i="1" dirty="0">
              <a:solidFill>
                <a:srgbClr val="FFCC99"/>
              </a:solidFill>
            </a:endParaRPr>
          </a:p>
        </p:txBody>
      </p:sp>
      <p:sp>
        <p:nvSpPr>
          <p:cNvPr id="1332230" name="Text Box 6"/>
          <p:cNvSpPr txBox="1">
            <a:spLocks noChangeArrowheads="1"/>
          </p:cNvSpPr>
          <p:nvPr/>
        </p:nvSpPr>
        <p:spPr bwMode="auto">
          <a:xfrm>
            <a:off x="2133600" y="1523999"/>
            <a:ext cx="1516754" cy="338550"/>
          </a:xfrm>
          <a:prstGeom prst="rect">
            <a:avLst/>
          </a:prstGeom>
          <a:noFill/>
          <a:ln w="9525" algn="ctr">
            <a:noFill/>
            <a:miter lim="800000"/>
            <a:headEnd/>
            <a:tailEnd/>
          </a:ln>
          <a:effectLst/>
        </p:spPr>
        <p:txBody>
          <a:bodyPr wrap="none" lIns="91436" tIns="45718" rIns="91436" bIns="45718">
            <a:spAutoFit/>
          </a:bodyPr>
          <a:lstStyle/>
          <a:p>
            <a:pPr defTabSz="615926"/>
            <a:r>
              <a:rPr lang="en-US" b="1" dirty="0" smtClean="0">
                <a:solidFill>
                  <a:srgbClr val="FF0000"/>
                </a:solidFill>
              </a:rPr>
              <a:t>Board-</a:t>
            </a:r>
            <a:r>
              <a:rPr lang="en-US" b="1" dirty="0" err="1" smtClean="0">
                <a:solidFill>
                  <a:srgbClr val="FF0000"/>
                </a:solidFill>
              </a:rPr>
              <a:t>Ebene</a:t>
            </a:r>
            <a:endParaRPr lang="en-US" b="1" dirty="0">
              <a:solidFill>
                <a:srgbClr val="FF0000"/>
              </a:solidFill>
            </a:endParaRPr>
          </a:p>
        </p:txBody>
      </p:sp>
      <p:sp>
        <p:nvSpPr>
          <p:cNvPr id="1332231" name="Text Box 7"/>
          <p:cNvSpPr txBox="1">
            <a:spLocks noChangeArrowheads="1"/>
          </p:cNvSpPr>
          <p:nvPr/>
        </p:nvSpPr>
        <p:spPr bwMode="auto">
          <a:xfrm>
            <a:off x="3867403" y="1523999"/>
            <a:ext cx="1971173" cy="338550"/>
          </a:xfrm>
          <a:prstGeom prst="rect">
            <a:avLst/>
          </a:prstGeom>
          <a:noFill/>
          <a:ln w="9525" algn="ctr">
            <a:noFill/>
            <a:miter lim="800000"/>
            <a:headEnd/>
            <a:tailEnd/>
          </a:ln>
          <a:effectLst/>
        </p:spPr>
        <p:txBody>
          <a:bodyPr wrap="none" lIns="91436" tIns="45718" rIns="91436" bIns="45718">
            <a:spAutoFit/>
          </a:bodyPr>
          <a:lstStyle/>
          <a:p>
            <a:pPr algn="ctr" defTabSz="615926"/>
            <a:r>
              <a:rPr lang="en-US" b="1" dirty="0" err="1" smtClean="0">
                <a:solidFill>
                  <a:srgbClr val="FF0000"/>
                </a:solidFill>
              </a:rPr>
              <a:t>Teilsystem-Ebene</a:t>
            </a:r>
            <a:endParaRPr lang="en-US" b="1" dirty="0">
              <a:solidFill>
                <a:srgbClr val="FF0000"/>
              </a:solidFill>
            </a:endParaRPr>
          </a:p>
        </p:txBody>
      </p:sp>
      <p:sp>
        <p:nvSpPr>
          <p:cNvPr id="1332232" name="Text Box 8"/>
          <p:cNvSpPr txBox="1">
            <a:spLocks noChangeArrowheads="1"/>
          </p:cNvSpPr>
          <p:nvPr/>
        </p:nvSpPr>
        <p:spPr bwMode="auto">
          <a:xfrm>
            <a:off x="6051333" y="1523999"/>
            <a:ext cx="1654612" cy="338550"/>
          </a:xfrm>
          <a:prstGeom prst="rect">
            <a:avLst/>
          </a:prstGeom>
          <a:noFill/>
          <a:ln w="9525" algn="ctr">
            <a:noFill/>
            <a:miter lim="800000"/>
            <a:headEnd/>
            <a:tailEnd/>
          </a:ln>
          <a:effectLst/>
        </p:spPr>
        <p:txBody>
          <a:bodyPr wrap="none" lIns="91436" tIns="45718" rIns="91436" bIns="45718">
            <a:spAutoFit/>
          </a:bodyPr>
          <a:lstStyle/>
          <a:p>
            <a:pPr algn="ctr" defTabSz="615926"/>
            <a:r>
              <a:rPr lang="en-US" b="1" dirty="0" smtClean="0">
                <a:solidFill>
                  <a:srgbClr val="FF0000"/>
                </a:solidFill>
              </a:rPr>
              <a:t>System-</a:t>
            </a:r>
            <a:r>
              <a:rPr lang="en-US" b="1" dirty="0" err="1" smtClean="0">
                <a:solidFill>
                  <a:srgbClr val="FF0000"/>
                </a:solidFill>
              </a:rPr>
              <a:t>Ebene</a:t>
            </a:r>
            <a:endParaRPr lang="en-US" b="1" dirty="0">
              <a:solidFill>
                <a:srgbClr val="FF0000"/>
              </a:solidFill>
            </a:endParaRPr>
          </a:p>
        </p:txBody>
      </p:sp>
      <p:sp>
        <p:nvSpPr>
          <p:cNvPr id="1332233" name="AutoShape 9"/>
          <p:cNvSpPr>
            <a:spLocks noChangeArrowheads="1"/>
          </p:cNvSpPr>
          <p:nvPr/>
        </p:nvSpPr>
        <p:spPr bwMode="auto">
          <a:xfrm>
            <a:off x="2324100" y="3047999"/>
            <a:ext cx="914400" cy="914400"/>
          </a:xfrm>
          <a:prstGeom prst="flowChartDecision">
            <a:avLst/>
          </a:prstGeom>
          <a:noFill/>
          <a:ln w="9525" algn="ctr">
            <a:solidFill>
              <a:schemeClr val="tx1"/>
            </a:solidFill>
            <a:miter lim="800000"/>
            <a:headEnd/>
            <a:tailEnd/>
          </a:ln>
          <a:effectLst/>
        </p:spPr>
        <p:txBody>
          <a:bodyPr wrap="none" lIns="91436" tIns="45718" rIns="91436" bIns="45718" anchor="ctr"/>
          <a:lstStyle/>
          <a:p>
            <a:pPr algn="ctr" defTabSz="615926"/>
            <a:r>
              <a:rPr lang="en-US" dirty="0"/>
              <a:t>Test</a:t>
            </a:r>
          </a:p>
        </p:txBody>
      </p:sp>
      <p:sp>
        <p:nvSpPr>
          <p:cNvPr id="1332234" name="Text Box 10"/>
          <p:cNvSpPr txBox="1">
            <a:spLocks noChangeArrowheads="1"/>
          </p:cNvSpPr>
          <p:nvPr/>
        </p:nvSpPr>
        <p:spPr bwMode="auto">
          <a:xfrm>
            <a:off x="1905000" y="3962400"/>
            <a:ext cx="899597" cy="276995"/>
          </a:xfrm>
          <a:prstGeom prst="rect">
            <a:avLst/>
          </a:prstGeom>
          <a:noFill/>
          <a:ln w="9525" algn="ctr">
            <a:noFill/>
            <a:miter lim="800000"/>
            <a:headEnd/>
            <a:tailEnd/>
          </a:ln>
          <a:effectLst/>
        </p:spPr>
        <p:txBody>
          <a:bodyPr wrap="none" lIns="91436" tIns="45718" rIns="91436" bIns="45718">
            <a:spAutoFit/>
          </a:bodyPr>
          <a:lstStyle/>
          <a:p>
            <a:pPr defTabSz="615926"/>
            <a:r>
              <a:rPr lang="en-US" sz="1200" dirty="0" err="1" smtClean="0"/>
              <a:t>bestanden</a:t>
            </a:r>
            <a:endParaRPr lang="en-US" sz="1200" dirty="0"/>
          </a:p>
        </p:txBody>
      </p:sp>
      <p:sp>
        <p:nvSpPr>
          <p:cNvPr id="1332235" name="Text Box 11"/>
          <p:cNvSpPr txBox="1">
            <a:spLocks noChangeArrowheads="1"/>
          </p:cNvSpPr>
          <p:nvPr/>
        </p:nvSpPr>
        <p:spPr bwMode="auto">
          <a:xfrm>
            <a:off x="1600200" y="3276600"/>
            <a:ext cx="899597" cy="461661"/>
          </a:xfrm>
          <a:prstGeom prst="rect">
            <a:avLst/>
          </a:prstGeom>
          <a:noFill/>
          <a:ln w="9525" algn="ctr">
            <a:noFill/>
            <a:miter lim="800000"/>
            <a:headEnd/>
            <a:tailEnd/>
          </a:ln>
          <a:effectLst/>
        </p:spPr>
        <p:txBody>
          <a:bodyPr wrap="none" lIns="91436" tIns="45718" rIns="91436" bIns="45718">
            <a:spAutoFit/>
          </a:bodyPr>
          <a:lstStyle/>
          <a:p>
            <a:pPr defTabSz="615926"/>
            <a:r>
              <a:rPr lang="en-US" sz="1200" dirty="0" err="1" smtClean="0"/>
              <a:t>nicht</a:t>
            </a:r>
            <a:r>
              <a:rPr lang="en-US" sz="1200" dirty="0" smtClean="0"/>
              <a:t/>
            </a:r>
            <a:br>
              <a:rPr lang="en-US" sz="1200" dirty="0" smtClean="0"/>
            </a:br>
            <a:r>
              <a:rPr lang="en-US" sz="1200" dirty="0" err="1" smtClean="0"/>
              <a:t>bestanden</a:t>
            </a:r>
            <a:endParaRPr lang="en-US" sz="1200" dirty="0"/>
          </a:p>
        </p:txBody>
      </p:sp>
      <p:sp>
        <p:nvSpPr>
          <p:cNvPr id="1332236" name="AutoShape 12"/>
          <p:cNvSpPr>
            <a:spLocks noChangeArrowheads="1"/>
          </p:cNvSpPr>
          <p:nvPr/>
        </p:nvSpPr>
        <p:spPr bwMode="auto">
          <a:xfrm>
            <a:off x="1981200" y="1485899"/>
            <a:ext cx="5867400" cy="1371600"/>
          </a:xfrm>
          <a:prstGeom prst="flowChartProcess">
            <a:avLst/>
          </a:prstGeom>
          <a:noFill/>
          <a:ln w="9525" algn="ctr">
            <a:solidFill>
              <a:schemeClr val="tx1"/>
            </a:solidFill>
            <a:prstDash val="dash"/>
            <a:miter lim="800000"/>
            <a:headEnd/>
            <a:tailEnd/>
          </a:ln>
          <a:effectLst/>
        </p:spPr>
        <p:txBody>
          <a:bodyPr wrap="none" lIns="91436" tIns="45718" rIns="91436" bIns="45718" anchor="ctr"/>
          <a:lstStyle/>
          <a:p>
            <a:endParaRPr lang="en-US"/>
          </a:p>
        </p:txBody>
      </p:sp>
      <p:cxnSp>
        <p:nvCxnSpPr>
          <p:cNvPr id="1332237" name="AutoShape 13"/>
          <p:cNvCxnSpPr>
            <a:cxnSpLocks noChangeShapeType="1"/>
            <a:stCxn id="1332233" idx="1"/>
            <a:endCxn id="1332236" idx="1"/>
          </p:cNvCxnSpPr>
          <p:nvPr/>
        </p:nvCxnSpPr>
        <p:spPr bwMode="auto">
          <a:xfrm rot="10800000">
            <a:off x="1981200" y="2171699"/>
            <a:ext cx="342900" cy="1333500"/>
          </a:xfrm>
          <a:prstGeom prst="bentConnector3">
            <a:avLst>
              <a:gd name="adj1" fmla="val 256944"/>
            </a:avLst>
          </a:prstGeom>
          <a:noFill/>
          <a:ln w="9525">
            <a:solidFill>
              <a:schemeClr val="tx1"/>
            </a:solidFill>
            <a:miter lim="800000"/>
            <a:headEnd/>
            <a:tailEnd type="triangle" w="med" len="med"/>
          </a:ln>
          <a:effectLst/>
        </p:spPr>
      </p:cxnSp>
      <p:grpSp>
        <p:nvGrpSpPr>
          <p:cNvPr id="1332238" name="Group 14"/>
          <p:cNvGrpSpPr>
            <a:grpSpLocks/>
          </p:cNvGrpSpPr>
          <p:nvPr/>
        </p:nvGrpSpPr>
        <p:grpSpPr bwMode="auto">
          <a:xfrm>
            <a:off x="2362200" y="1904999"/>
            <a:ext cx="990600" cy="533400"/>
            <a:chOff x="1152" y="1008"/>
            <a:chExt cx="624" cy="336"/>
          </a:xfrm>
        </p:grpSpPr>
        <p:sp>
          <p:nvSpPr>
            <p:cNvPr id="1332239" name="Text Box 15"/>
            <p:cNvSpPr txBox="1">
              <a:spLocks noChangeArrowheads="1"/>
            </p:cNvSpPr>
            <p:nvPr/>
          </p:nvSpPr>
          <p:spPr bwMode="auto">
            <a:xfrm>
              <a:off x="1206" y="1068"/>
              <a:ext cx="517" cy="213"/>
            </a:xfrm>
            <a:prstGeom prst="rect">
              <a:avLst/>
            </a:prstGeom>
            <a:noFill/>
            <a:ln w="9525" algn="ctr">
              <a:noFill/>
              <a:miter lim="800000"/>
              <a:headEnd/>
              <a:tailEnd/>
            </a:ln>
            <a:effectLst/>
          </p:spPr>
          <p:txBody>
            <a:bodyPr wrap="none">
              <a:spAutoFit/>
            </a:bodyPr>
            <a:lstStyle/>
            <a:p>
              <a:pPr defTabSz="615926"/>
              <a:r>
                <a:rPr lang="en-US" dirty="0"/>
                <a:t>Design</a:t>
              </a:r>
            </a:p>
          </p:txBody>
        </p:sp>
        <p:sp>
          <p:nvSpPr>
            <p:cNvPr id="1332240" name="AutoShape 16"/>
            <p:cNvSpPr>
              <a:spLocks noChangeArrowheads="1"/>
            </p:cNvSpPr>
            <p:nvPr/>
          </p:nvSpPr>
          <p:spPr bwMode="auto">
            <a:xfrm>
              <a:off x="1152" y="1008"/>
              <a:ext cx="624" cy="336"/>
            </a:xfrm>
            <a:prstGeom prst="flowChartProcess">
              <a:avLst/>
            </a:prstGeom>
            <a:noFill/>
            <a:ln w="9525" algn="ctr">
              <a:solidFill>
                <a:schemeClr val="tx1"/>
              </a:solidFill>
              <a:miter lim="800000"/>
              <a:headEnd/>
              <a:tailEnd/>
            </a:ln>
            <a:effectLst/>
          </p:spPr>
          <p:txBody>
            <a:bodyPr wrap="none" anchor="ctr"/>
            <a:lstStyle/>
            <a:p>
              <a:endParaRPr lang="en-US"/>
            </a:p>
          </p:txBody>
        </p:sp>
      </p:grpSp>
      <p:grpSp>
        <p:nvGrpSpPr>
          <p:cNvPr id="1332241" name="Group 17"/>
          <p:cNvGrpSpPr>
            <a:grpSpLocks/>
          </p:cNvGrpSpPr>
          <p:nvPr/>
        </p:nvGrpSpPr>
        <p:grpSpPr bwMode="auto">
          <a:xfrm>
            <a:off x="4419600" y="1904999"/>
            <a:ext cx="990600" cy="533400"/>
            <a:chOff x="1152" y="1008"/>
            <a:chExt cx="624" cy="336"/>
          </a:xfrm>
        </p:grpSpPr>
        <p:sp>
          <p:nvSpPr>
            <p:cNvPr id="1332242" name="Text Box 18"/>
            <p:cNvSpPr txBox="1">
              <a:spLocks noChangeArrowheads="1"/>
            </p:cNvSpPr>
            <p:nvPr/>
          </p:nvSpPr>
          <p:spPr bwMode="auto">
            <a:xfrm>
              <a:off x="1206" y="1068"/>
              <a:ext cx="517" cy="213"/>
            </a:xfrm>
            <a:prstGeom prst="rect">
              <a:avLst/>
            </a:prstGeom>
            <a:noFill/>
            <a:ln w="9525" algn="ctr">
              <a:noFill/>
              <a:miter lim="800000"/>
              <a:headEnd/>
              <a:tailEnd/>
            </a:ln>
            <a:effectLst/>
          </p:spPr>
          <p:txBody>
            <a:bodyPr wrap="none">
              <a:spAutoFit/>
            </a:bodyPr>
            <a:lstStyle/>
            <a:p>
              <a:pPr defTabSz="615926"/>
              <a:r>
                <a:rPr lang="en-US" dirty="0"/>
                <a:t>Design</a:t>
              </a:r>
            </a:p>
          </p:txBody>
        </p:sp>
        <p:sp>
          <p:nvSpPr>
            <p:cNvPr id="1332243" name="AutoShape 19"/>
            <p:cNvSpPr>
              <a:spLocks noChangeArrowheads="1"/>
            </p:cNvSpPr>
            <p:nvPr/>
          </p:nvSpPr>
          <p:spPr bwMode="auto">
            <a:xfrm>
              <a:off x="1152" y="1008"/>
              <a:ext cx="624" cy="336"/>
            </a:xfrm>
            <a:prstGeom prst="flowChartProcess">
              <a:avLst/>
            </a:prstGeom>
            <a:noFill/>
            <a:ln w="9525" algn="ctr">
              <a:solidFill>
                <a:schemeClr val="tx1"/>
              </a:solidFill>
              <a:miter lim="800000"/>
              <a:headEnd/>
              <a:tailEnd/>
            </a:ln>
            <a:effectLst/>
          </p:spPr>
          <p:txBody>
            <a:bodyPr wrap="none" anchor="ctr"/>
            <a:lstStyle/>
            <a:p>
              <a:endParaRPr lang="en-US"/>
            </a:p>
          </p:txBody>
        </p:sp>
      </p:grpSp>
      <p:grpSp>
        <p:nvGrpSpPr>
          <p:cNvPr id="1332244" name="Group 20"/>
          <p:cNvGrpSpPr>
            <a:grpSpLocks/>
          </p:cNvGrpSpPr>
          <p:nvPr/>
        </p:nvGrpSpPr>
        <p:grpSpPr bwMode="auto">
          <a:xfrm>
            <a:off x="6442075" y="1904999"/>
            <a:ext cx="990600" cy="533400"/>
            <a:chOff x="1152" y="1008"/>
            <a:chExt cx="624" cy="336"/>
          </a:xfrm>
        </p:grpSpPr>
        <p:sp>
          <p:nvSpPr>
            <p:cNvPr id="1332245" name="Text Box 21"/>
            <p:cNvSpPr txBox="1">
              <a:spLocks noChangeArrowheads="1"/>
            </p:cNvSpPr>
            <p:nvPr/>
          </p:nvSpPr>
          <p:spPr bwMode="auto">
            <a:xfrm>
              <a:off x="1206" y="1068"/>
              <a:ext cx="517" cy="213"/>
            </a:xfrm>
            <a:prstGeom prst="rect">
              <a:avLst/>
            </a:prstGeom>
            <a:noFill/>
            <a:ln w="9525" algn="ctr">
              <a:noFill/>
              <a:miter lim="800000"/>
              <a:headEnd/>
              <a:tailEnd/>
            </a:ln>
            <a:effectLst/>
          </p:spPr>
          <p:txBody>
            <a:bodyPr wrap="none">
              <a:spAutoFit/>
            </a:bodyPr>
            <a:lstStyle/>
            <a:p>
              <a:pPr defTabSz="615926"/>
              <a:r>
                <a:rPr lang="en-US" dirty="0"/>
                <a:t>Design</a:t>
              </a:r>
            </a:p>
          </p:txBody>
        </p:sp>
        <p:sp>
          <p:nvSpPr>
            <p:cNvPr id="1332246" name="AutoShape 22"/>
            <p:cNvSpPr>
              <a:spLocks noChangeArrowheads="1"/>
            </p:cNvSpPr>
            <p:nvPr/>
          </p:nvSpPr>
          <p:spPr bwMode="auto">
            <a:xfrm>
              <a:off x="1152" y="1008"/>
              <a:ext cx="624" cy="336"/>
            </a:xfrm>
            <a:prstGeom prst="flowChartProcess">
              <a:avLst/>
            </a:prstGeom>
            <a:noFill/>
            <a:ln w="9525" algn="ctr">
              <a:solidFill>
                <a:schemeClr val="tx1"/>
              </a:solidFill>
              <a:miter lim="800000"/>
              <a:headEnd/>
              <a:tailEnd/>
            </a:ln>
            <a:effectLst/>
          </p:spPr>
          <p:txBody>
            <a:bodyPr wrap="none" anchor="ctr"/>
            <a:lstStyle/>
            <a:p>
              <a:endParaRPr lang="en-US"/>
            </a:p>
          </p:txBody>
        </p:sp>
      </p:grpSp>
      <p:cxnSp>
        <p:nvCxnSpPr>
          <p:cNvPr id="1332247" name="AutoShape 23"/>
          <p:cNvCxnSpPr>
            <a:cxnSpLocks noChangeShapeType="1"/>
          </p:cNvCxnSpPr>
          <p:nvPr/>
        </p:nvCxnSpPr>
        <p:spPr bwMode="auto">
          <a:xfrm>
            <a:off x="3352800" y="2171699"/>
            <a:ext cx="1066800" cy="0"/>
          </a:xfrm>
          <a:prstGeom prst="straightConnector1">
            <a:avLst/>
          </a:prstGeom>
          <a:noFill/>
          <a:ln w="9525">
            <a:solidFill>
              <a:schemeClr val="tx1"/>
            </a:solidFill>
            <a:round/>
            <a:headEnd type="triangle" w="med" len="med"/>
            <a:tailEnd type="triangle" w="med" len="med"/>
          </a:ln>
          <a:effectLst/>
        </p:spPr>
      </p:cxnSp>
      <p:cxnSp>
        <p:nvCxnSpPr>
          <p:cNvPr id="1332248" name="AutoShape 24"/>
          <p:cNvCxnSpPr>
            <a:cxnSpLocks noChangeShapeType="1"/>
          </p:cNvCxnSpPr>
          <p:nvPr/>
        </p:nvCxnSpPr>
        <p:spPr bwMode="auto">
          <a:xfrm>
            <a:off x="5410201" y="2171699"/>
            <a:ext cx="1031875" cy="0"/>
          </a:xfrm>
          <a:prstGeom prst="straightConnector1">
            <a:avLst/>
          </a:prstGeom>
          <a:noFill/>
          <a:ln w="9525">
            <a:solidFill>
              <a:schemeClr val="tx1"/>
            </a:solidFill>
            <a:round/>
            <a:headEnd type="triangle" w="med" len="med"/>
            <a:tailEnd type="triangle" w="med" len="med"/>
          </a:ln>
          <a:effectLst/>
        </p:spPr>
      </p:cxnSp>
      <p:grpSp>
        <p:nvGrpSpPr>
          <p:cNvPr id="1332249" name="Group 25"/>
          <p:cNvGrpSpPr>
            <a:grpSpLocks/>
          </p:cNvGrpSpPr>
          <p:nvPr/>
        </p:nvGrpSpPr>
        <p:grpSpPr bwMode="auto">
          <a:xfrm>
            <a:off x="4343400" y="3238500"/>
            <a:ext cx="1139825" cy="533400"/>
            <a:chOff x="1104" y="1008"/>
            <a:chExt cx="718" cy="336"/>
          </a:xfrm>
        </p:grpSpPr>
        <p:sp>
          <p:nvSpPr>
            <p:cNvPr id="1332250" name="Text Box 26"/>
            <p:cNvSpPr txBox="1">
              <a:spLocks noChangeArrowheads="1"/>
            </p:cNvSpPr>
            <p:nvPr/>
          </p:nvSpPr>
          <p:spPr bwMode="auto">
            <a:xfrm>
              <a:off x="1104" y="1068"/>
              <a:ext cx="718" cy="213"/>
            </a:xfrm>
            <a:prstGeom prst="rect">
              <a:avLst/>
            </a:prstGeom>
            <a:noFill/>
            <a:ln w="9525" algn="ctr">
              <a:noFill/>
              <a:miter lim="800000"/>
              <a:headEnd/>
              <a:tailEnd/>
            </a:ln>
            <a:effectLst/>
          </p:spPr>
          <p:txBody>
            <a:bodyPr wrap="none">
              <a:spAutoFit/>
            </a:bodyPr>
            <a:lstStyle/>
            <a:p>
              <a:pPr algn="ctr" defTabSz="615926"/>
              <a:r>
                <a:rPr lang="en-US" dirty="0" smtClean="0"/>
                <a:t>Simulation</a:t>
              </a:r>
              <a:endParaRPr lang="en-US" dirty="0"/>
            </a:p>
          </p:txBody>
        </p:sp>
        <p:sp>
          <p:nvSpPr>
            <p:cNvPr id="1332251" name="AutoShape 27"/>
            <p:cNvSpPr>
              <a:spLocks noChangeArrowheads="1"/>
            </p:cNvSpPr>
            <p:nvPr/>
          </p:nvSpPr>
          <p:spPr bwMode="auto">
            <a:xfrm>
              <a:off x="1152" y="1008"/>
              <a:ext cx="624" cy="336"/>
            </a:xfrm>
            <a:prstGeom prst="flowChartProcess">
              <a:avLst/>
            </a:prstGeom>
            <a:noFill/>
            <a:ln w="9525" algn="ctr">
              <a:solidFill>
                <a:schemeClr val="tx1"/>
              </a:solidFill>
              <a:miter lim="800000"/>
              <a:headEnd/>
              <a:tailEnd/>
            </a:ln>
            <a:effectLst/>
          </p:spPr>
          <p:txBody>
            <a:bodyPr wrap="none" anchor="ctr"/>
            <a:lstStyle/>
            <a:p>
              <a:endParaRPr lang="en-US"/>
            </a:p>
          </p:txBody>
        </p:sp>
      </p:grpSp>
      <p:cxnSp>
        <p:nvCxnSpPr>
          <p:cNvPr id="1332252" name="AutoShape 28"/>
          <p:cNvCxnSpPr>
            <a:cxnSpLocks noChangeShapeType="1"/>
            <a:stCxn id="1332236" idx="2"/>
          </p:cNvCxnSpPr>
          <p:nvPr/>
        </p:nvCxnSpPr>
        <p:spPr bwMode="auto">
          <a:xfrm>
            <a:off x="4914900" y="2857499"/>
            <a:ext cx="0" cy="381000"/>
          </a:xfrm>
          <a:prstGeom prst="straightConnector1">
            <a:avLst/>
          </a:prstGeom>
          <a:noFill/>
          <a:ln w="9525">
            <a:solidFill>
              <a:schemeClr val="tx1"/>
            </a:solidFill>
            <a:round/>
            <a:headEnd/>
            <a:tailEnd type="triangle" w="med" len="med"/>
          </a:ln>
          <a:effectLst/>
        </p:spPr>
      </p:cxnSp>
      <p:grpSp>
        <p:nvGrpSpPr>
          <p:cNvPr id="1332270" name="Group 46"/>
          <p:cNvGrpSpPr>
            <a:grpSpLocks/>
          </p:cNvGrpSpPr>
          <p:nvPr/>
        </p:nvGrpSpPr>
        <p:grpSpPr bwMode="auto">
          <a:xfrm>
            <a:off x="2206627" y="4448175"/>
            <a:ext cx="1154115" cy="584200"/>
            <a:chOff x="1198" y="2562"/>
            <a:chExt cx="727" cy="368"/>
          </a:xfrm>
        </p:grpSpPr>
        <p:sp>
          <p:nvSpPr>
            <p:cNvPr id="1332254" name="Text Box 30"/>
            <p:cNvSpPr txBox="1">
              <a:spLocks noChangeArrowheads="1"/>
            </p:cNvSpPr>
            <p:nvPr/>
          </p:nvSpPr>
          <p:spPr bwMode="auto">
            <a:xfrm>
              <a:off x="1198" y="2562"/>
              <a:ext cx="727" cy="368"/>
            </a:xfrm>
            <a:prstGeom prst="rect">
              <a:avLst/>
            </a:prstGeom>
            <a:noFill/>
            <a:ln w="9525" algn="ctr">
              <a:noFill/>
              <a:miter lim="800000"/>
              <a:headEnd/>
              <a:tailEnd/>
            </a:ln>
            <a:effectLst/>
          </p:spPr>
          <p:txBody>
            <a:bodyPr wrap="none">
              <a:spAutoFit/>
            </a:bodyPr>
            <a:lstStyle/>
            <a:p>
              <a:pPr algn="ctr" defTabSz="615926"/>
              <a:r>
                <a:rPr lang="en-US" dirty="0"/>
                <a:t>Layout &amp;</a:t>
              </a:r>
              <a:br>
                <a:rPr lang="en-US" dirty="0"/>
              </a:br>
              <a:r>
                <a:rPr lang="en-US" dirty="0" smtClean="0"/>
                <a:t>Integration</a:t>
              </a:r>
              <a:endParaRPr lang="en-US" dirty="0"/>
            </a:p>
          </p:txBody>
        </p:sp>
        <p:sp>
          <p:nvSpPr>
            <p:cNvPr id="1332255" name="AutoShape 31"/>
            <p:cNvSpPr>
              <a:spLocks noChangeArrowheads="1"/>
            </p:cNvSpPr>
            <p:nvPr/>
          </p:nvSpPr>
          <p:spPr bwMode="auto">
            <a:xfrm>
              <a:off x="1248" y="2592"/>
              <a:ext cx="624" cy="336"/>
            </a:xfrm>
            <a:prstGeom prst="flowChartProcess">
              <a:avLst/>
            </a:prstGeom>
            <a:noFill/>
            <a:ln w="9525" algn="ctr">
              <a:solidFill>
                <a:schemeClr val="tx1"/>
              </a:solidFill>
              <a:miter lim="800000"/>
              <a:headEnd/>
              <a:tailEnd/>
            </a:ln>
            <a:effectLst/>
          </p:spPr>
          <p:txBody>
            <a:bodyPr wrap="none" anchor="ctr"/>
            <a:lstStyle/>
            <a:p>
              <a:endParaRPr lang="en-US"/>
            </a:p>
          </p:txBody>
        </p:sp>
      </p:grpSp>
      <p:grpSp>
        <p:nvGrpSpPr>
          <p:cNvPr id="1332256" name="Group 32"/>
          <p:cNvGrpSpPr>
            <a:grpSpLocks/>
          </p:cNvGrpSpPr>
          <p:nvPr/>
        </p:nvGrpSpPr>
        <p:grpSpPr bwMode="auto">
          <a:xfrm>
            <a:off x="2286000" y="5562599"/>
            <a:ext cx="990600" cy="533400"/>
            <a:chOff x="1152" y="1008"/>
            <a:chExt cx="624" cy="336"/>
          </a:xfrm>
        </p:grpSpPr>
        <p:sp>
          <p:nvSpPr>
            <p:cNvPr id="1332257" name="Text Box 33"/>
            <p:cNvSpPr txBox="1">
              <a:spLocks noChangeArrowheads="1"/>
            </p:cNvSpPr>
            <p:nvPr/>
          </p:nvSpPr>
          <p:spPr bwMode="auto">
            <a:xfrm>
              <a:off x="1261" y="1068"/>
              <a:ext cx="402" cy="213"/>
            </a:xfrm>
            <a:prstGeom prst="rect">
              <a:avLst/>
            </a:prstGeom>
            <a:noFill/>
            <a:ln w="9525" algn="ctr">
              <a:noFill/>
              <a:miter lim="800000"/>
              <a:headEnd/>
              <a:tailEnd/>
            </a:ln>
            <a:effectLst/>
          </p:spPr>
          <p:txBody>
            <a:bodyPr wrap="none">
              <a:spAutoFit/>
            </a:bodyPr>
            <a:lstStyle/>
            <a:p>
              <a:pPr algn="ctr" defTabSz="615926"/>
              <a:r>
                <a:rPr lang="en-US" dirty="0"/>
                <a:t>Build</a:t>
              </a:r>
            </a:p>
          </p:txBody>
        </p:sp>
        <p:sp>
          <p:nvSpPr>
            <p:cNvPr id="1332258" name="AutoShape 34"/>
            <p:cNvSpPr>
              <a:spLocks noChangeArrowheads="1"/>
            </p:cNvSpPr>
            <p:nvPr/>
          </p:nvSpPr>
          <p:spPr bwMode="auto">
            <a:xfrm>
              <a:off x="1152" y="1008"/>
              <a:ext cx="624" cy="336"/>
            </a:xfrm>
            <a:prstGeom prst="flowChartProcess">
              <a:avLst/>
            </a:prstGeom>
            <a:noFill/>
            <a:ln w="9525" algn="ctr">
              <a:solidFill>
                <a:schemeClr val="tx1"/>
              </a:solidFill>
              <a:miter lim="800000"/>
              <a:headEnd/>
              <a:tailEnd/>
            </a:ln>
            <a:effectLst/>
          </p:spPr>
          <p:txBody>
            <a:bodyPr wrap="none" anchor="ctr"/>
            <a:lstStyle/>
            <a:p>
              <a:endParaRPr lang="en-US"/>
            </a:p>
          </p:txBody>
        </p:sp>
      </p:grpSp>
      <p:cxnSp>
        <p:nvCxnSpPr>
          <p:cNvPr id="1332259" name="AutoShape 35"/>
          <p:cNvCxnSpPr>
            <a:cxnSpLocks noChangeShapeType="1"/>
            <a:stCxn id="1332233" idx="2"/>
          </p:cNvCxnSpPr>
          <p:nvPr/>
        </p:nvCxnSpPr>
        <p:spPr bwMode="auto">
          <a:xfrm>
            <a:off x="2781300" y="3962399"/>
            <a:ext cx="0" cy="533400"/>
          </a:xfrm>
          <a:prstGeom prst="straightConnector1">
            <a:avLst/>
          </a:prstGeom>
          <a:noFill/>
          <a:ln w="9525">
            <a:solidFill>
              <a:schemeClr val="tx1"/>
            </a:solidFill>
            <a:round/>
            <a:headEnd/>
            <a:tailEnd type="triangle" w="med" len="med"/>
          </a:ln>
          <a:effectLst/>
        </p:spPr>
      </p:cxnSp>
      <p:cxnSp>
        <p:nvCxnSpPr>
          <p:cNvPr id="1332260" name="AutoShape 36"/>
          <p:cNvCxnSpPr>
            <a:cxnSpLocks noChangeShapeType="1"/>
          </p:cNvCxnSpPr>
          <p:nvPr/>
        </p:nvCxnSpPr>
        <p:spPr bwMode="auto">
          <a:xfrm>
            <a:off x="2781300" y="5029199"/>
            <a:ext cx="0" cy="533400"/>
          </a:xfrm>
          <a:prstGeom prst="straightConnector1">
            <a:avLst/>
          </a:prstGeom>
          <a:noFill/>
          <a:ln w="9525">
            <a:solidFill>
              <a:schemeClr val="tx1"/>
            </a:solidFill>
            <a:round/>
            <a:headEnd/>
            <a:tailEnd type="triangle" w="med" len="med"/>
          </a:ln>
          <a:effectLst/>
        </p:spPr>
      </p:cxnSp>
      <p:cxnSp>
        <p:nvCxnSpPr>
          <p:cNvPr id="1332261" name="AutoShape 37"/>
          <p:cNvCxnSpPr>
            <a:cxnSpLocks noChangeShapeType="1"/>
            <a:endCxn id="1332264" idx="1"/>
          </p:cNvCxnSpPr>
          <p:nvPr/>
        </p:nvCxnSpPr>
        <p:spPr bwMode="auto">
          <a:xfrm>
            <a:off x="3276600" y="5829299"/>
            <a:ext cx="1143000" cy="0"/>
          </a:xfrm>
          <a:prstGeom prst="straightConnector1">
            <a:avLst/>
          </a:prstGeom>
          <a:noFill/>
          <a:ln w="9525">
            <a:solidFill>
              <a:schemeClr val="tx1"/>
            </a:solidFill>
            <a:round/>
            <a:headEnd/>
            <a:tailEnd type="triangle" w="med" len="med"/>
          </a:ln>
          <a:effectLst/>
        </p:spPr>
      </p:cxnSp>
      <p:cxnSp>
        <p:nvCxnSpPr>
          <p:cNvPr id="1332262" name="AutoShape 38"/>
          <p:cNvCxnSpPr>
            <a:cxnSpLocks noChangeShapeType="1"/>
            <a:endCxn id="1332233" idx="3"/>
          </p:cNvCxnSpPr>
          <p:nvPr/>
        </p:nvCxnSpPr>
        <p:spPr bwMode="auto">
          <a:xfrm flipH="1">
            <a:off x="3238500" y="3505199"/>
            <a:ext cx="1181100" cy="0"/>
          </a:xfrm>
          <a:prstGeom prst="straightConnector1">
            <a:avLst/>
          </a:prstGeom>
          <a:noFill/>
          <a:ln w="9525">
            <a:solidFill>
              <a:schemeClr val="tx1"/>
            </a:solidFill>
            <a:round/>
            <a:headEnd/>
            <a:tailEnd type="triangle" w="med" len="med"/>
          </a:ln>
          <a:effectLst/>
        </p:spPr>
      </p:cxnSp>
      <p:cxnSp>
        <p:nvCxnSpPr>
          <p:cNvPr id="1332263" name="AutoShape 39"/>
          <p:cNvCxnSpPr>
            <a:cxnSpLocks noChangeShapeType="1"/>
            <a:stCxn id="1332264" idx="3"/>
          </p:cNvCxnSpPr>
          <p:nvPr/>
        </p:nvCxnSpPr>
        <p:spPr bwMode="auto">
          <a:xfrm>
            <a:off x="5334000" y="5829299"/>
            <a:ext cx="1143000" cy="0"/>
          </a:xfrm>
          <a:prstGeom prst="straightConnector1">
            <a:avLst/>
          </a:prstGeom>
          <a:noFill/>
          <a:ln w="9525">
            <a:solidFill>
              <a:schemeClr val="tx1"/>
            </a:solidFill>
            <a:round/>
            <a:headEnd/>
            <a:tailEnd type="triangle" w="med" len="med"/>
          </a:ln>
          <a:effectLst/>
        </p:spPr>
      </p:cxnSp>
      <p:sp>
        <p:nvSpPr>
          <p:cNvPr id="1332264" name="AutoShape 40"/>
          <p:cNvSpPr>
            <a:spLocks noChangeArrowheads="1"/>
          </p:cNvSpPr>
          <p:nvPr/>
        </p:nvSpPr>
        <p:spPr bwMode="auto">
          <a:xfrm>
            <a:off x="4419600" y="5372099"/>
            <a:ext cx="914400" cy="914400"/>
          </a:xfrm>
          <a:prstGeom prst="flowChartDecision">
            <a:avLst/>
          </a:prstGeom>
          <a:noFill/>
          <a:ln w="9525" algn="ctr">
            <a:solidFill>
              <a:schemeClr val="tx1"/>
            </a:solidFill>
            <a:miter lim="800000"/>
            <a:headEnd/>
            <a:tailEnd/>
          </a:ln>
          <a:effectLst/>
        </p:spPr>
        <p:txBody>
          <a:bodyPr wrap="none" lIns="91436" tIns="45718" rIns="91436" bIns="45718" anchor="ctr"/>
          <a:lstStyle/>
          <a:p>
            <a:pPr algn="ctr" defTabSz="615926"/>
            <a:r>
              <a:rPr lang="en-US" dirty="0"/>
              <a:t>Test</a:t>
            </a:r>
          </a:p>
        </p:txBody>
      </p:sp>
      <p:sp>
        <p:nvSpPr>
          <p:cNvPr id="1332265" name="Text Box 41"/>
          <p:cNvSpPr txBox="1">
            <a:spLocks noChangeArrowheads="1"/>
          </p:cNvSpPr>
          <p:nvPr/>
        </p:nvSpPr>
        <p:spPr bwMode="auto">
          <a:xfrm>
            <a:off x="4876801" y="6248399"/>
            <a:ext cx="1266685" cy="276995"/>
          </a:xfrm>
          <a:prstGeom prst="rect">
            <a:avLst/>
          </a:prstGeom>
          <a:noFill/>
          <a:ln w="9525" algn="ctr">
            <a:noFill/>
            <a:miter lim="800000"/>
            <a:headEnd/>
            <a:tailEnd/>
          </a:ln>
          <a:effectLst/>
        </p:spPr>
        <p:txBody>
          <a:bodyPr wrap="none" lIns="91436" tIns="45718" rIns="91436" bIns="45718">
            <a:spAutoFit/>
          </a:bodyPr>
          <a:lstStyle/>
          <a:p>
            <a:pPr defTabSz="615926"/>
            <a:r>
              <a:rPr lang="en-US" sz="1200" dirty="0" err="1" smtClean="0"/>
              <a:t>nicht</a:t>
            </a:r>
            <a:r>
              <a:rPr lang="en-US" sz="1200" dirty="0" smtClean="0"/>
              <a:t> </a:t>
            </a:r>
            <a:r>
              <a:rPr lang="en-US" sz="1200" dirty="0" err="1" smtClean="0"/>
              <a:t>bestanden</a:t>
            </a:r>
            <a:endParaRPr lang="en-US" sz="1200" dirty="0"/>
          </a:p>
        </p:txBody>
      </p:sp>
      <p:sp>
        <p:nvSpPr>
          <p:cNvPr id="1332266" name="Text Box 42"/>
          <p:cNvSpPr txBox="1">
            <a:spLocks noChangeArrowheads="1"/>
          </p:cNvSpPr>
          <p:nvPr/>
        </p:nvSpPr>
        <p:spPr bwMode="auto">
          <a:xfrm>
            <a:off x="5308600" y="5562599"/>
            <a:ext cx="899597" cy="276995"/>
          </a:xfrm>
          <a:prstGeom prst="rect">
            <a:avLst/>
          </a:prstGeom>
          <a:noFill/>
          <a:ln w="9525" algn="ctr">
            <a:noFill/>
            <a:miter lim="800000"/>
            <a:headEnd/>
            <a:tailEnd/>
          </a:ln>
          <a:effectLst/>
        </p:spPr>
        <p:txBody>
          <a:bodyPr wrap="none" lIns="91436" tIns="45718" rIns="91436" bIns="45718">
            <a:spAutoFit/>
          </a:bodyPr>
          <a:lstStyle/>
          <a:p>
            <a:pPr defTabSz="615926"/>
            <a:r>
              <a:rPr lang="en-US" sz="1200" dirty="0" err="1" smtClean="0"/>
              <a:t>bestanden</a:t>
            </a:r>
            <a:endParaRPr lang="en-US" sz="1200" dirty="0"/>
          </a:p>
        </p:txBody>
      </p:sp>
      <p:cxnSp>
        <p:nvCxnSpPr>
          <p:cNvPr id="1332267" name="AutoShape 43"/>
          <p:cNvCxnSpPr>
            <a:cxnSpLocks noChangeShapeType="1"/>
            <a:stCxn id="1332264" idx="2"/>
          </p:cNvCxnSpPr>
          <p:nvPr/>
        </p:nvCxnSpPr>
        <p:spPr bwMode="auto">
          <a:xfrm rot="16200000" flipV="1">
            <a:off x="1771651" y="3181349"/>
            <a:ext cx="2781300" cy="3429000"/>
          </a:xfrm>
          <a:prstGeom prst="bentConnector4">
            <a:avLst>
              <a:gd name="adj1" fmla="val -8218"/>
              <a:gd name="adj2" fmla="val 99769"/>
            </a:avLst>
          </a:prstGeom>
          <a:noFill/>
          <a:ln w="9525">
            <a:solidFill>
              <a:schemeClr val="tx1"/>
            </a:solidFill>
            <a:miter lim="800000"/>
            <a:headEnd/>
            <a:tailEnd type="triangle" w="med" len="med"/>
          </a:ln>
          <a:effectLst/>
        </p:spPr>
      </p:cxnSp>
      <p:cxnSp>
        <p:nvCxnSpPr>
          <p:cNvPr id="1332268" name="AutoShape 44"/>
          <p:cNvCxnSpPr>
            <a:cxnSpLocks noChangeShapeType="1"/>
          </p:cNvCxnSpPr>
          <p:nvPr/>
        </p:nvCxnSpPr>
        <p:spPr bwMode="auto">
          <a:xfrm flipV="1">
            <a:off x="3276600" y="3771899"/>
            <a:ext cx="1638300" cy="990600"/>
          </a:xfrm>
          <a:prstGeom prst="bentConnector2">
            <a:avLst/>
          </a:prstGeom>
          <a:noFill/>
          <a:ln w="9525">
            <a:solidFill>
              <a:schemeClr val="tx1"/>
            </a:solidFill>
            <a:prstDash val="dash"/>
            <a:miter lim="800000"/>
            <a:headEnd/>
            <a:tailEnd type="triangle" w="med" len="med"/>
          </a:ln>
          <a:effectLst/>
        </p:spPr>
      </p:cxnSp>
      <p:sp>
        <p:nvSpPr>
          <p:cNvPr id="1332269" name="Text Box 45"/>
          <p:cNvSpPr txBox="1">
            <a:spLocks noChangeArrowheads="1"/>
          </p:cNvSpPr>
          <p:nvPr/>
        </p:nvSpPr>
        <p:spPr bwMode="auto">
          <a:xfrm>
            <a:off x="3276601" y="4495799"/>
            <a:ext cx="925695" cy="276995"/>
          </a:xfrm>
          <a:prstGeom prst="rect">
            <a:avLst/>
          </a:prstGeom>
          <a:noFill/>
          <a:ln w="9525" algn="ctr">
            <a:noFill/>
            <a:miter lim="800000"/>
            <a:headEnd/>
            <a:tailEnd/>
          </a:ln>
          <a:effectLst/>
        </p:spPr>
        <p:txBody>
          <a:bodyPr wrap="none" lIns="91436" tIns="45718" rIns="91436" bIns="45718">
            <a:spAutoFit/>
          </a:bodyPr>
          <a:lstStyle/>
          <a:p>
            <a:pPr defTabSz="615926"/>
            <a:r>
              <a:rPr lang="en-US" sz="1200" dirty="0" err="1" smtClean="0"/>
              <a:t>Störeffekte</a:t>
            </a:r>
            <a:endParaRPr lang="en-US" sz="1200" dirty="0"/>
          </a:p>
        </p:txBody>
      </p:sp>
      <p:grpSp>
        <p:nvGrpSpPr>
          <p:cNvPr id="1332273" name="Group 49"/>
          <p:cNvGrpSpPr>
            <a:grpSpLocks/>
          </p:cNvGrpSpPr>
          <p:nvPr/>
        </p:nvGrpSpPr>
        <p:grpSpPr bwMode="auto">
          <a:xfrm>
            <a:off x="1676400" y="1371600"/>
            <a:ext cx="6477000" cy="3886200"/>
            <a:chOff x="864" y="624"/>
            <a:chExt cx="4080" cy="2448"/>
          </a:xfrm>
        </p:grpSpPr>
        <p:sp>
          <p:nvSpPr>
            <p:cNvPr id="1332271" name="Rectangle 47"/>
            <p:cNvSpPr>
              <a:spLocks noChangeArrowheads="1"/>
            </p:cNvSpPr>
            <p:nvPr/>
          </p:nvSpPr>
          <p:spPr bwMode="auto">
            <a:xfrm>
              <a:off x="864" y="624"/>
              <a:ext cx="4080" cy="2448"/>
            </a:xfrm>
            <a:prstGeom prst="rect">
              <a:avLst/>
            </a:prstGeom>
            <a:noFill/>
            <a:ln w="19050" algn="ctr">
              <a:solidFill>
                <a:schemeClr val="accent2"/>
              </a:solidFill>
              <a:prstDash val="dash"/>
              <a:miter lim="800000"/>
              <a:headEnd/>
              <a:tailEnd/>
            </a:ln>
            <a:effectLst/>
          </p:spPr>
          <p:txBody>
            <a:bodyPr wrap="none" anchor="ctr"/>
            <a:lstStyle/>
            <a:p>
              <a:endParaRPr lang="en-US"/>
            </a:p>
          </p:txBody>
        </p:sp>
        <p:sp>
          <p:nvSpPr>
            <p:cNvPr id="1332272" name="Text Box 48"/>
            <p:cNvSpPr txBox="1">
              <a:spLocks noChangeArrowheads="1"/>
            </p:cNvSpPr>
            <p:nvPr/>
          </p:nvSpPr>
          <p:spPr bwMode="auto">
            <a:xfrm>
              <a:off x="3600" y="2832"/>
              <a:ext cx="1334" cy="213"/>
            </a:xfrm>
            <a:prstGeom prst="rect">
              <a:avLst/>
            </a:prstGeom>
            <a:noFill/>
            <a:ln w="9525" algn="ctr">
              <a:noFill/>
              <a:miter lim="800000"/>
              <a:headEnd/>
              <a:tailEnd/>
            </a:ln>
            <a:effectLst/>
          </p:spPr>
          <p:txBody>
            <a:bodyPr wrap="none">
              <a:spAutoFit/>
            </a:bodyPr>
            <a:lstStyle/>
            <a:p>
              <a:pPr defTabSz="615926"/>
              <a:r>
                <a:rPr lang="en-US" dirty="0" err="1" smtClean="0"/>
                <a:t>Virtuelles</a:t>
              </a:r>
              <a:r>
                <a:rPr lang="en-US" dirty="0" smtClean="0"/>
                <a:t> </a:t>
              </a:r>
              <a:r>
                <a:rPr lang="en-US" dirty="0"/>
                <a:t>Prototyping</a:t>
              </a:r>
            </a:p>
          </p:txBody>
        </p:sp>
      </p:grpSp>
    </p:spTree>
  </p:cSld>
  <p:clrMapOvr>
    <a:masterClrMapping/>
  </p:clrMapOvr>
  <p:transition advClick="0" advTm="1109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332273"/>
                                        </p:tgtEl>
                                        <p:attrNameLst>
                                          <p:attrName>style.visibility</p:attrName>
                                        </p:attrNameLst>
                                      </p:cBhvr>
                                      <p:to>
                                        <p:strVal val="visible"/>
                                      </p:to>
                                    </p:set>
                                    <p:animEffect transition="in" filter="dissolve">
                                      <p:cBhvr>
                                        <p:cTn id="7" dur="500"/>
                                        <p:tgtEl>
                                          <p:spTgt spid="13322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4274" name="Rectangle 2"/>
          <p:cNvSpPr>
            <a:spLocks noGrp="1" noChangeArrowheads="1"/>
          </p:cNvSpPr>
          <p:nvPr>
            <p:ph type="title"/>
          </p:nvPr>
        </p:nvSpPr>
        <p:spPr/>
        <p:txBody>
          <a:bodyPr/>
          <a:lstStyle/>
          <a:p>
            <a:r>
              <a:rPr lang="en-US" dirty="0" err="1" smtClean="0"/>
              <a:t>Herausforderungen</a:t>
            </a:r>
            <a:r>
              <a:rPr lang="en-US" dirty="0" smtClean="0"/>
              <a:t> in </a:t>
            </a:r>
            <a:r>
              <a:rPr lang="en-US" dirty="0" err="1" smtClean="0"/>
              <a:t>der</a:t>
            </a:r>
            <a:r>
              <a:rPr lang="en-US" dirty="0" smtClean="0"/>
              <a:t> </a:t>
            </a:r>
            <a:r>
              <a:rPr lang="en-US" dirty="0" err="1" smtClean="0"/>
              <a:t>Mechatronik</a:t>
            </a:r>
            <a:endParaRPr lang="en-US" dirty="0"/>
          </a:p>
        </p:txBody>
      </p:sp>
      <p:sp>
        <p:nvSpPr>
          <p:cNvPr id="1334275" name="Rectangle 3"/>
          <p:cNvSpPr>
            <a:spLocks noGrp="1" noChangeArrowheads="1"/>
          </p:cNvSpPr>
          <p:nvPr>
            <p:ph type="body" idx="1"/>
          </p:nvPr>
        </p:nvSpPr>
        <p:spPr>
          <a:xfrm>
            <a:off x="457200" y="1447800"/>
            <a:ext cx="7848600" cy="4114800"/>
          </a:xfrm>
        </p:spPr>
        <p:txBody>
          <a:bodyPr/>
          <a:lstStyle/>
          <a:p>
            <a:r>
              <a:rPr lang="en-US" sz="2000" dirty="0" err="1" smtClean="0"/>
              <a:t>Parallele</a:t>
            </a:r>
            <a:r>
              <a:rPr lang="en-US" sz="2000" dirty="0" smtClean="0"/>
              <a:t> </a:t>
            </a:r>
            <a:r>
              <a:rPr lang="en-US" sz="2000" dirty="0" err="1" smtClean="0"/>
              <a:t>Systementwicklung</a:t>
            </a:r>
            <a:r>
              <a:rPr lang="en-US" sz="2000" dirty="0" smtClean="0"/>
              <a:t> </a:t>
            </a:r>
            <a:r>
              <a:rPr lang="en-US" sz="2000" dirty="0" err="1" smtClean="0"/>
              <a:t>mehrerer</a:t>
            </a:r>
            <a:r>
              <a:rPr lang="en-US" sz="2000" dirty="0" smtClean="0"/>
              <a:t> </a:t>
            </a:r>
            <a:r>
              <a:rPr lang="en-US" sz="2000" dirty="0" err="1" smtClean="0"/>
              <a:t>Disziplinen</a:t>
            </a:r>
            <a:r>
              <a:rPr lang="en-US" sz="2000" dirty="0" smtClean="0"/>
              <a:t> </a:t>
            </a:r>
          </a:p>
          <a:p>
            <a:r>
              <a:rPr lang="en-US" sz="2000" dirty="0" err="1" smtClean="0"/>
              <a:t>Kombination</a:t>
            </a:r>
            <a:r>
              <a:rPr lang="en-US" sz="2000" dirty="0" smtClean="0"/>
              <a:t> </a:t>
            </a:r>
            <a:r>
              <a:rPr lang="en-US" sz="2000" dirty="0" err="1" smtClean="0"/>
              <a:t>aus</a:t>
            </a:r>
            <a:r>
              <a:rPr lang="en-US" sz="2000" dirty="0" smtClean="0"/>
              <a:t> Software und </a:t>
            </a:r>
            <a:r>
              <a:rPr lang="en-US" sz="2000" dirty="0" err="1" smtClean="0"/>
              <a:t>mechatronischen</a:t>
            </a:r>
            <a:r>
              <a:rPr lang="en-US" sz="2000" dirty="0" smtClean="0"/>
              <a:t> </a:t>
            </a:r>
            <a:r>
              <a:rPr lang="en-US" sz="2000" dirty="0" err="1" smtClean="0"/>
              <a:t>Funktionen</a:t>
            </a:r>
            <a:endParaRPr lang="en-US" sz="2000" dirty="0"/>
          </a:p>
          <a:p>
            <a:r>
              <a:rPr lang="en-US" sz="2000" dirty="0" err="1" smtClean="0"/>
              <a:t>Kontrolle</a:t>
            </a:r>
            <a:r>
              <a:rPr lang="en-US" sz="2000" dirty="0" smtClean="0"/>
              <a:t> </a:t>
            </a:r>
            <a:r>
              <a:rPr lang="en-US" sz="2000" dirty="0" err="1" smtClean="0"/>
              <a:t>der</a:t>
            </a:r>
            <a:r>
              <a:rPr lang="en-US" sz="2000" dirty="0" smtClean="0"/>
              <a:t> </a:t>
            </a:r>
            <a:r>
              <a:rPr lang="en-US" sz="2000" dirty="0" err="1" smtClean="0"/>
              <a:t>Systemleistung</a:t>
            </a:r>
            <a:r>
              <a:rPr lang="en-US" sz="2000" dirty="0" smtClean="0"/>
              <a:t> </a:t>
            </a:r>
            <a:r>
              <a:rPr lang="en-US" sz="2000" dirty="0" err="1" smtClean="0"/>
              <a:t>mit</a:t>
            </a:r>
            <a:r>
              <a:rPr lang="en-US" sz="2000" dirty="0" smtClean="0"/>
              <a:t> </a:t>
            </a:r>
            <a:r>
              <a:rPr lang="en-US" sz="2000" dirty="0" err="1" smtClean="0"/>
              <a:t>Fokus</a:t>
            </a:r>
            <a:r>
              <a:rPr lang="en-US" sz="2000" dirty="0" smtClean="0"/>
              <a:t> auf Board-</a:t>
            </a:r>
            <a:r>
              <a:rPr lang="en-US" sz="2000" dirty="0" err="1" smtClean="0"/>
              <a:t>Ebene</a:t>
            </a:r>
            <a:r>
              <a:rPr lang="en-US" sz="2000" dirty="0" smtClean="0"/>
              <a:t>, </a:t>
            </a:r>
            <a:r>
              <a:rPr lang="en-US" sz="2000" dirty="0" err="1" smtClean="0"/>
              <a:t>Verdrahtungsebene</a:t>
            </a:r>
            <a:r>
              <a:rPr lang="en-US" sz="2000" dirty="0" smtClean="0"/>
              <a:t> und Fluid-</a:t>
            </a:r>
            <a:r>
              <a:rPr lang="en-US" sz="2000" dirty="0" err="1" smtClean="0"/>
              <a:t>Systemen</a:t>
            </a:r>
            <a:endParaRPr lang="en-US" sz="2000" dirty="0"/>
          </a:p>
          <a:p>
            <a:r>
              <a:rPr lang="en-US" sz="2000" dirty="0" err="1" smtClean="0"/>
              <a:t>Prüfung</a:t>
            </a:r>
            <a:r>
              <a:rPr lang="en-US" sz="2000" dirty="0" smtClean="0"/>
              <a:t> auf </a:t>
            </a:r>
            <a:r>
              <a:rPr lang="en-US" sz="2000" dirty="0" err="1" smtClean="0"/>
              <a:t>Funktionssicherheit</a:t>
            </a:r>
            <a:r>
              <a:rPr lang="en-US" sz="2000" dirty="0" smtClean="0"/>
              <a:t> </a:t>
            </a:r>
            <a:r>
              <a:rPr lang="en-US" sz="2000" dirty="0" err="1" smtClean="0"/>
              <a:t>vor</a:t>
            </a:r>
            <a:r>
              <a:rPr lang="en-US" sz="2000" dirty="0" smtClean="0"/>
              <a:t> </a:t>
            </a:r>
            <a:r>
              <a:rPr lang="en-US" sz="2000" dirty="0" err="1" smtClean="0"/>
              <a:t>der</a:t>
            </a:r>
            <a:r>
              <a:rPr lang="en-US" sz="2000" dirty="0" smtClean="0"/>
              <a:t> </a:t>
            </a:r>
            <a:r>
              <a:rPr lang="en-US" sz="2000" dirty="0" err="1" smtClean="0"/>
              <a:t>Produktion</a:t>
            </a:r>
            <a:endParaRPr lang="en-US" sz="1800" dirty="0" smtClean="0"/>
          </a:p>
          <a:p>
            <a:pPr lvl="1"/>
            <a:r>
              <a:rPr lang="en-US" sz="1800" dirty="0" err="1" smtClean="0"/>
              <a:t>dabei</a:t>
            </a:r>
            <a:r>
              <a:rPr lang="en-US" sz="1800" dirty="0" smtClean="0"/>
              <a:t> </a:t>
            </a:r>
            <a:r>
              <a:rPr lang="en-US" sz="1800" dirty="0" err="1" smtClean="0"/>
              <a:t>werden</a:t>
            </a:r>
            <a:r>
              <a:rPr lang="en-US" sz="1800" dirty="0" smtClean="0"/>
              <a:t> </a:t>
            </a:r>
            <a:r>
              <a:rPr lang="en-US" sz="1800" dirty="0" err="1" smtClean="0"/>
              <a:t>Werte</a:t>
            </a:r>
            <a:r>
              <a:rPr lang="en-US" sz="1800" dirty="0" smtClean="0"/>
              <a:t> von </a:t>
            </a:r>
            <a:r>
              <a:rPr lang="en-US" sz="1800" dirty="0" err="1" smtClean="0"/>
              <a:t>Designparametern</a:t>
            </a:r>
            <a:r>
              <a:rPr lang="en-US" sz="1800" dirty="0" smtClean="0"/>
              <a:t> </a:t>
            </a:r>
            <a:r>
              <a:rPr lang="en-US" sz="1800" dirty="0" err="1" smtClean="0"/>
              <a:t>variiert</a:t>
            </a:r>
            <a:r>
              <a:rPr lang="en-US" sz="1800" dirty="0" smtClean="0"/>
              <a:t> und die </a:t>
            </a:r>
            <a:r>
              <a:rPr lang="en-US" sz="1800" dirty="0" err="1" smtClean="0"/>
              <a:t>Auswirkungen</a:t>
            </a:r>
            <a:r>
              <a:rPr lang="en-US" sz="1800" dirty="0" smtClean="0"/>
              <a:t> auf das </a:t>
            </a:r>
            <a:r>
              <a:rPr lang="en-US" sz="1800" dirty="0" err="1" smtClean="0"/>
              <a:t>Gesamtsystem</a:t>
            </a:r>
            <a:r>
              <a:rPr lang="en-US" sz="1800" dirty="0" smtClean="0"/>
              <a:t> </a:t>
            </a:r>
            <a:r>
              <a:rPr lang="en-US" sz="1800" dirty="0" err="1" smtClean="0"/>
              <a:t>überprüft</a:t>
            </a:r>
            <a:endParaRPr lang="en-US" sz="1800" dirty="0"/>
          </a:p>
          <a:p>
            <a:r>
              <a:rPr lang="en-US" sz="2000" dirty="0" err="1" smtClean="0"/>
              <a:t>Verbesserung</a:t>
            </a:r>
            <a:r>
              <a:rPr lang="en-US" sz="2000" dirty="0" smtClean="0"/>
              <a:t> </a:t>
            </a:r>
            <a:r>
              <a:rPr lang="en-US" sz="2000" dirty="0" err="1" smtClean="0"/>
              <a:t>der</a:t>
            </a:r>
            <a:r>
              <a:rPr lang="en-US" sz="2000" dirty="0" smtClean="0"/>
              <a:t> </a:t>
            </a:r>
            <a:r>
              <a:rPr lang="en-US" sz="2000" dirty="0" err="1" smtClean="0"/>
              <a:t>Systemleistung</a:t>
            </a:r>
            <a:r>
              <a:rPr lang="en-US" sz="2000" dirty="0" smtClean="0"/>
              <a:t> und </a:t>
            </a:r>
            <a:r>
              <a:rPr lang="en-US" sz="2000" dirty="0" err="1" smtClean="0"/>
              <a:t>Sicherheit</a:t>
            </a:r>
            <a:r>
              <a:rPr lang="en-US" sz="2000" dirty="0" smtClean="0"/>
              <a:t> </a:t>
            </a:r>
            <a:r>
              <a:rPr lang="en-US" sz="2000" dirty="0" err="1" smtClean="0"/>
              <a:t>bei</a:t>
            </a:r>
            <a:r>
              <a:rPr lang="en-US" sz="2000" dirty="0" smtClean="0"/>
              <a:t> </a:t>
            </a:r>
            <a:r>
              <a:rPr lang="en-US" sz="2000" dirty="0" err="1" smtClean="0"/>
              <a:t>gleichzeitiger</a:t>
            </a:r>
            <a:r>
              <a:rPr lang="en-US" sz="2000" dirty="0" smtClean="0"/>
              <a:t> </a:t>
            </a:r>
            <a:r>
              <a:rPr lang="en-US" sz="2000" dirty="0" err="1" smtClean="0"/>
              <a:t>Senkung</a:t>
            </a:r>
            <a:r>
              <a:rPr lang="en-US" sz="2000" dirty="0" smtClean="0"/>
              <a:t> </a:t>
            </a:r>
            <a:r>
              <a:rPr lang="en-US" sz="2000" dirty="0" err="1" smtClean="0"/>
              <a:t>der</a:t>
            </a:r>
            <a:r>
              <a:rPr lang="en-US" sz="2000" dirty="0" smtClean="0"/>
              <a:t> </a:t>
            </a:r>
            <a:r>
              <a:rPr lang="en-US" sz="2000" dirty="0" err="1" smtClean="0"/>
              <a:t>Entwicklungs</a:t>
            </a:r>
            <a:r>
              <a:rPr lang="en-US" sz="2000" dirty="0" smtClean="0"/>
              <a:t>- und </a:t>
            </a:r>
            <a:r>
              <a:rPr lang="en-US" sz="2000" dirty="0" err="1" smtClean="0"/>
              <a:t>Produktionskosten</a:t>
            </a:r>
            <a:endParaRPr lang="en-US" sz="2000" dirty="0" smtClean="0"/>
          </a:p>
          <a:p>
            <a:r>
              <a:rPr lang="en-US" sz="2000" dirty="0" err="1" smtClean="0"/>
              <a:t>Abschätzung</a:t>
            </a:r>
            <a:r>
              <a:rPr lang="en-US" sz="2000" dirty="0" smtClean="0"/>
              <a:t> </a:t>
            </a:r>
            <a:r>
              <a:rPr lang="en-US" sz="2000" dirty="0" err="1" smtClean="0"/>
              <a:t>der</a:t>
            </a:r>
            <a:r>
              <a:rPr lang="en-US" sz="2000" dirty="0" smtClean="0"/>
              <a:t> </a:t>
            </a:r>
            <a:r>
              <a:rPr lang="en-US" sz="2000" dirty="0" err="1" smtClean="0"/>
              <a:t>Fertigungserträge</a:t>
            </a:r>
            <a:endParaRPr lang="en-US" sz="2000" dirty="0"/>
          </a:p>
        </p:txBody>
      </p:sp>
      <p:sp>
        <p:nvSpPr>
          <p:cNvPr id="1334296" name="Text Box 24"/>
          <p:cNvSpPr txBox="1">
            <a:spLocks noChangeArrowheads="1"/>
          </p:cNvSpPr>
          <p:nvPr/>
        </p:nvSpPr>
        <p:spPr bwMode="auto">
          <a:xfrm>
            <a:off x="685800" y="5334000"/>
            <a:ext cx="7619394" cy="707886"/>
          </a:xfrm>
          <a:prstGeom prst="rect">
            <a:avLst/>
          </a:prstGeom>
          <a:noFill/>
          <a:ln w="9525" algn="ctr">
            <a:noFill/>
            <a:miter lim="800000"/>
            <a:headEnd/>
            <a:tailEnd/>
          </a:ln>
          <a:effectLst/>
        </p:spPr>
        <p:txBody>
          <a:bodyPr wrap="none">
            <a:spAutoFit/>
          </a:bodyPr>
          <a:lstStyle/>
          <a:p>
            <a:pPr marL="1260475" indent="-1260475" defTabSz="615950"/>
            <a:r>
              <a:rPr lang="en-US" sz="2000" dirty="0" err="1" smtClean="0"/>
              <a:t>Diese</a:t>
            </a:r>
            <a:r>
              <a:rPr lang="en-US" sz="2000" dirty="0" smtClean="0"/>
              <a:t> </a:t>
            </a:r>
            <a:r>
              <a:rPr lang="en-US" sz="2000" dirty="0" err="1" smtClean="0"/>
              <a:t>Aufgaben</a:t>
            </a:r>
            <a:r>
              <a:rPr lang="en-US" sz="2000" dirty="0" smtClean="0"/>
              <a:t> </a:t>
            </a:r>
            <a:r>
              <a:rPr lang="en-US" sz="2000" dirty="0" err="1" smtClean="0"/>
              <a:t>werden</a:t>
            </a:r>
            <a:r>
              <a:rPr lang="en-US" sz="2000" dirty="0" smtClean="0"/>
              <a:t> </a:t>
            </a:r>
            <a:r>
              <a:rPr lang="en-US" sz="2000" dirty="0" err="1" smtClean="0"/>
              <a:t>durch</a:t>
            </a:r>
            <a:r>
              <a:rPr lang="en-US" sz="2000" dirty="0" smtClean="0"/>
              <a:t> das </a:t>
            </a:r>
            <a:r>
              <a:rPr lang="en-US" sz="2000" dirty="0" err="1" smtClean="0"/>
              <a:t>Verwenden</a:t>
            </a:r>
            <a:r>
              <a:rPr lang="en-US" sz="2000" dirty="0" smtClean="0"/>
              <a:t> von </a:t>
            </a:r>
          </a:p>
          <a:p>
            <a:pPr marL="1260475" indent="-1260475" defTabSz="615950"/>
            <a:r>
              <a:rPr lang="en-US" sz="2000" b="1" i="1" dirty="0" smtClean="0">
                <a:solidFill>
                  <a:schemeClr val="folHlink"/>
                </a:solidFill>
              </a:rPr>
              <a:t>Robust  Design</a:t>
            </a:r>
            <a:r>
              <a:rPr lang="en-US" sz="2000" dirty="0" smtClean="0"/>
              <a:t> </a:t>
            </a:r>
            <a:r>
              <a:rPr lang="en-US" sz="2000" dirty="0" err="1" smtClean="0"/>
              <a:t>Methoden</a:t>
            </a:r>
            <a:r>
              <a:rPr lang="en-US" sz="2000" dirty="0" smtClean="0"/>
              <a:t> auf Board- und System-</a:t>
            </a:r>
            <a:r>
              <a:rPr lang="en-US" sz="2000" dirty="0" err="1" smtClean="0"/>
              <a:t>Ebene</a:t>
            </a:r>
            <a:r>
              <a:rPr lang="en-US" sz="2000" dirty="0" smtClean="0"/>
              <a:t> </a:t>
            </a:r>
            <a:r>
              <a:rPr lang="en-US" sz="2000" dirty="0" err="1" smtClean="0"/>
              <a:t>gelöst</a:t>
            </a:r>
            <a:r>
              <a:rPr lang="en-US" sz="2000" dirty="0" smtClean="0"/>
              <a:t>!</a:t>
            </a:r>
            <a:endParaRPr lang="en-US" sz="2000" dirty="0"/>
          </a:p>
        </p:txBody>
      </p:sp>
    </p:spTree>
  </p:cSld>
  <p:clrMapOvr>
    <a:masterClrMapping/>
  </p:clrMapOvr>
  <p:transition advClick="0" advTm="17922"/>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34296"/>
                                        </p:tgtEl>
                                        <p:attrNameLst>
                                          <p:attrName>style.visibility</p:attrName>
                                        </p:attrNameLst>
                                      </p:cBhvr>
                                      <p:to>
                                        <p:strVal val="visible"/>
                                      </p:to>
                                    </p:set>
                                    <p:animEffect transition="in" filter="dissolve">
                                      <p:cBhvr>
                                        <p:cTn id="7" dur="500"/>
                                        <p:tgtEl>
                                          <p:spTgt spid="13342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429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3986" name="Rectangle 2"/>
          <p:cNvSpPr>
            <a:spLocks noGrp="1" noChangeArrowheads="1"/>
          </p:cNvSpPr>
          <p:nvPr>
            <p:ph type="title"/>
          </p:nvPr>
        </p:nvSpPr>
        <p:spPr/>
        <p:txBody>
          <a:bodyPr/>
          <a:lstStyle/>
          <a:p>
            <a:r>
              <a:rPr lang="en-US" dirty="0" smtClean="0"/>
              <a:t>Die </a:t>
            </a:r>
            <a:r>
              <a:rPr lang="en-US" dirty="0" err="1" smtClean="0"/>
              <a:t>Lösung</a:t>
            </a:r>
            <a:r>
              <a:rPr lang="en-US" dirty="0" smtClean="0"/>
              <a:t>: </a:t>
            </a:r>
            <a:r>
              <a:rPr lang="en-GB" dirty="0" smtClean="0">
                <a:solidFill>
                  <a:srgbClr val="FF0000"/>
                </a:solidFill>
              </a:rPr>
              <a:t>E</a:t>
            </a:r>
            <a:r>
              <a:rPr lang="en-GB" baseline="30000" dirty="0" smtClean="0">
                <a:solidFill>
                  <a:srgbClr val="FF0000"/>
                </a:solidFill>
              </a:rPr>
              <a:t>3</a:t>
            </a:r>
            <a:r>
              <a:rPr lang="en-GB" dirty="0" smtClean="0"/>
              <a:t>.cable/</a:t>
            </a:r>
            <a:r>
              <a:rPr lang="en-US" dirty="0" smtClean="0"/>
              <a:t>CR-5000 und </a:t>
            </a:r>
            <a:r>
              <a:rPr lang="en-US" dirty="0"/>
              <a:t>Saber</a:t>
            </a:r>
          </a:p>
        </p:txBody>
      </p:sp>
      <p:sp>
        <p:nvSpPr>
          <p:cNvPr id="1193987" name="Rectangle 3"/>
          <p:cNvSpPr>
            <a:spLocks noGrp="1" noChangeArrowheads="1"/>
          </p:cNvSpPr>
          <p:nvPr>
            <p:ph idx="1"/>
          </p:nvPr>
        </p:nvSpPr>
        <p:spPr/>
        <p:txBody>
          <a:bodyPr/>
          <a:lstStyle/>
          <a:p>
            <a:r>
              <a:rPr lang="en-US" sz="2000" dirty="0" err="1" smtClean="0"/>
              <a:t>Strategische</a:t>
            </a:r>
            <a:r>
              <a:rPr lang="en-US" sz="2000" dirty="0" smtClean="0"/>
              <a:t> </a:t>
            </a:r>
            <a:r>
              <a:rPr lang="en-US" sz="2000" dirty="0" err="1" smtClean="0"/>
              <a:t>Partnerschaft</a:t>
            </a:r>
            <a:r>
              <a:rPr lang="en-US" sz="2000" dirty="0" smtClean="0"/>
              <a:t> von Synopsys und Zuken</a:t>
            </a:r>
            <a:endParaRPr lang="en-US" sz="2000" dirty="0"/>
          </a:p>
          <a:p>
            <a:r>
              <a:rPr lang="en-US" sz="2000" dirty="0" err="1" smtClean="0"/>
              <a:t>Ziel</a:t>
            </a:r>
            <a:r>
              <a:rPr lang="en-US" sz="2000" dirty="0" smtClean="0"/>
              <a:t>: </a:t>
            </a:r>
            <a:r>
              <a:rPr lang="en-US" sz="2000" dirty="0" err="1" smtClean="0"/>
              <a:t>eine</a:t>
            </a:r>
            <a:r>
              <a:rPr lang="en-US" sz="2000" dirty="0" smtClean="0"/>
              <a:t> </a:t>
            </a:r>
            <a:r>
              <a:rPr lang="en-US" sz="2000" dirty="0" err="1" smtClean="0"/>
              <a:t>integrierte</a:t>
            </a:r>
            <a:r>
              <a:rPr lang="en-US" sz="2000" dirty="0" smtClean="0"/>
              <a:t> </a:t>
            </a:r>
            <a:r>
              <a:rPr lang="en-US" sz="2000" dirty="0" err="1" smtClean="0"/>
              <a:t>Lösung</a:t>
            </a:r>
            <a:r>
              <a:rPr lang="en-US" sz="2000" dirty="0" smtClean="0"/>
              <a:t> </a:t>
            </a:r>
            <a:r>
              <a:rPr lang="en-US" sz="2000" dirty="0" err="1" smtClean="0"/>
              <a:t>für</a:t>
            </a:r>
            <a:r>
              <a:rPr lang="en-US" sz="2000" dirty="0" smtClean="0"/>
              <a:t> </a:t>
            </a:r>
            <a:r>
              <a:rPr lang="en-US" sz="2000" dirty="0" err="1" smtClean="0"/>
              <a:t>Entwicklung</a:t>
            </a:r>
            <a:r>
              <a:rPr lang="en-US" sz="2000" dirty="0" smtClean="0"/>
              <a:t> und Simulation</a:t>
            </a:r>
            <a:endParaRPr lang="en-US" sz="2000" dirty="0"/>
          </a:p>
          <a:p>
            <a:r>
              <a:rPr lang="en-US" sz="2000" dirty="0" smtClean="0"/>
              <a:t>E³.series von Zuken </a:t>
            </a:r>
            <a:r>
              <a:rPr lang="en-US" sz="2000" dirty="0" err="1" smtClean="0"/>
              <a:t>bietet</a:t>
            </a:r>
            <a:r>
              <a:rPr lang="en-US" sz="2000" dirty="0" smtClean="0"/>
              <a:t> </a:t>
            </a:r>
            <a:r>
              <a:rPr lang="en-US" sz="2000" dirty="0" err="1" smtClean="0"/>
              <a:t>modernste</a:t>
            </a:r>
            <a:r>
              <a:rPr lang="en-US" sz="2000" dirty="0" smtClean="0"/>
              <a:t> </a:t>
            </a:r>
            <a:r>
              <a:rPr lang="en-US" sz="2000" dirty="0" err="1" smtClean="0"/>
              <a:t>Möglichkeiten</a:t>
            </a:r>
            <a:r>
              <a:rPr lang="en-US" sz="2000" dirty="0" smtClean="0"/>
              <a:t> </a:t>
            </a:r>
            <a:r>
              <a:rPr lang="en-US" sz="2000" dirty="0" err="1" smtClean="0"/>
              <a:t>für</a:t>
            </a:r>
            <a:r>
              <a:rPr lang="en-US" sz="2000" dirty="0" smtClean="0"/>
              <a:t> die </a:t>
            </a:r>
            <a:r>
              <a:rPr lang="en-US" sz="2000" dirty="0" err="1" smtClean="0"/>
              <a:t>Elektrokonstruktion</a:t>
            </a:r>
            <a:r>
              <a:rPr lang="en-US" sz="2000" dirty="0" smtClean="0"/>
              <a:t>, </a:t>
            </a:r>
            <a:r>
              <a:rPr lang="en-US" sz="2000" dirty="0" err="1" smtClean="0"/>
              <a:t>Kabelbaumentwicklung</a:t>
            </a:r>
            <a:r>
              <a:rPr lang="en-US" sz="2000" dirty="0" smtClean="0"/>
              <a:t> und </a:t>
            </a:r>
            <a:r>
              <a:rPr lang="en-US" sz="2000" dirty="0" err="1" smtClean="0"/>
              <a:t>Fluidik</a:t>
            </a:r>
            <a:endParaRPr lang="en-US" sz="2000" dirty="0" smtClean="0"/>
          </a:p>
          <a:p>
            <a:r>
              <a:rPr lang="en-US" sz="2000" dirty="0" smtClean="0"/>
              <a:t>CR-5000 von Zuken </a:t>
            </a:r>
            <a:r>
              <a:rPr lang="en-US" sz="2000" dirty="0" err="1" smtClean="0"/>
              <a:t>bietet</a:t>
            </a:r>
            <a:r>
              <a:rPr lang="en-US" sz="2000" dirty="0" smtClean="0"/>
              <a:t> </a:t>
            </a:r>
            <a:r>
              <a:rPr lang="en-US" sz="2000" dirty="0" err="1" smtClean="0"/>
              <a:t>modernste</a:t>
            </a:r>
            <a:r>
              <a:rPr lang="en-US" sz="2000" dirty="0" smtClean="0"/>
              <a:t> </a:t>
            </a:r>
            <a:r>
              <a:rPr lang="en-US" sz="2000" dirty="0" err="1" smtClean="0"/>
              <a:t>Möglichkeiten</a:t>
            </a:r>
            <a:r>
              <a:rPr lang="en-US" sz="2000" dirty="0" smtClean="0"/>
              <a:t> </a:t>
            </a:r>
            <a:r>
              <a:rPr lang="en-US" sz="2000" dirty="0" err="1" smtClean="0"/>
              <a:t>für</a:t>
            </a:r>
            <a:r>
              <a:rPr lang="en-US" sz="2000" dirty="0" smtClean="0"/>
              <a:t> die </a:t>
            </a:r>
            <a:r>
              <a:rPr lang="en-US" sz="2000" dirty="0" err="1" smtClean="0"/>
              <a:t>Entwicklung</a:t>
            </a:r>
            <a:r>
              <a:rPr lang="en-US" sz="2000" dirty="0" smtClean="0"/>
              <a:t> von </a:t>
            </a:r>
            <a:r>
              <a:rPr lang="en-US" sz="2000" dirty="0" err="1" smtClean="0"/>
              <a:t>Leiterplatten</a:t>
            </a:r>
            <a:endParaRPr lang="en-US" sz="2000" dirty="0"/>
          </a:p>
          <a:p>
            <a:r>
              <a:rPr lang="en-US" sz="2000" dirty="0" err="1" smtClean="0"/>
              <a:t>Der</a:t>
            </a:r>
            <a:r>
              <a:rPr lang="en-US" sz="2000" dirty="0" smtClean="0"/>
              <a:t> Saber Simulator von Synopsys </a:t>
            </a:r>
            <a:r>
              <a:rPr lang="en-US" sz="2000" dirty="0" err="1" smtClean="0"/>
              <a:t>liefert</a:t>
            </a:r>
            <a:r>
              <a:rPr lang="en-US" sz="2000" dirty="0" smtClean="0"/>
              <a:t> </a:t>
            </a:r>
            <a:r>
              <a:rPr lang="en-US" sz="2000" dirty="0" err="1" smtClean="0"/>
              <a:t>Möglichkeiten</a:t>
            </a:r>
            <a:r>
              <a:rPr lang="en-US" sz="2000" dirty="0" smtClean="0"/>
              <a:t> </a:t>
            </a:r>
            <a:r>
              <a:rPr lang="en-US" sz="2000" dirty="0" err="1" smtClean="0"/>
              <a:t>zur</a:t>
            </a:r>
            <a:r>
              <a:rPr lang="en-US" sz="2000" dirty="0" smtClean="0"/>
              <a:t> Simulation, </a:t>
            </a:r>
            <a:r>
              <a:rPr lang="en-US" sz="2000" dirty="0" err="1" smtClean="0"/>
              <a:t>Modellierung</a:t>
            </a:r>
            <a:r>
              <a:rPr lang="en-US" sz="2000" dirty="0" smtClean="0"/>
              <a:t> und </a:t>
            </a:r>
            <a:r>
              <a:rPr lang="en-US" sz="2000" dirty="0" err="1" smtClean="0"/>
              <a:t>Analyse</a:t>
            </a:r>
            <a:r>
              <a:rPr lang="en-US" sz="2000" dirty="0" smtClean="0"/>
              <a:t> </a:t>
            </a:r>
            <a:r>
              <a:rPr lang="en-US" sz="2000" dirty="0" err="1" smtClean="0"/>
              <a:t>zur</a:t>
            </a:r>
            <a:r>
              <a:rPr lang="en-US" sz="2000" dirty="0" smtClean="0"/>
              <a:t> </a:t>
            </a:r>
            <a:r>
              <a:rPr lang="en-US" sz="2000" dirty="0" err="1" smtClean="0"/>
              <a:t>Entwicklung</a:t>
            </a:r>
            <a:r>
              <a:rPr lang="en-US" sz="2000" dirty="0" smtClean="0"/>
              <a:t> </a:t>
            </a:r>
            <a:r>
              <a:rPr lang="en-US" sz="2000" dirty="0" err="1" smtClean="0"/>
              <a:t>mechtronischer</a:t>
            </a:r>
            <a:r>
              <a:rPr lang="en-US" sz="2000" dirty="0" smtClean="0"/>
              <a:t> </a:t>
            </a:r>
            <a:r>
              <a:rPr lang="en-US" sz="2000" dirty="0" err="1" smtClean="0"/>
              <a:t>Systeme</a:t>
            </a:r>
            <a:endParaRPr lang="en-US" sz="2000" dirty="0"/>
          </a:p>
        </p:txBody>
      </p:sp>
    </p:spTree>
  </p:cSld>
  <p:clrMapOvr>
    <a:masterClrMapping/>
  </p:clrMapOvr>
  <p:transition advClick="0" advTm="8375"/>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AutoShape 2"/>
          <p:cNvSpPr>
            <a:spLocks noChangeArrowheads="1"/>
          </p:cNvSpPr>
          <p:nvPr/>
        </p:nvSpPr>
        <p:spPr bwMode="auto">
          <a:xfrm>
            <a:off x="367363" y="1523720"/>
            <a:ext cx="8483630" cy="2219930"/>
          </a:xfrm>
          <a:prstGeom prst="roundRect">
            <a:avLst>
              <a:gd name="adj" fmla="val 5727"/>
            </a:avLst>
          </a:prstGeom>
          <a:solidFill>
            <a:srgbClr val="D5D5D5"/>
          </a:solidFill>
          <a:ln w="38160">
            <a:solidFill>
              <a:srgbClr val="B63039"/>
            </a:solidFill>
            <a:miter lim="800000"/>
            <a:headEnd/>
            <a:tailEnd/>
          </a:ln>
          <a:effectLst/>
        </p:spPr>
        <p:txBody>
          <a:bodyPr wrap="none" lIns="53560" tIns="26780" rIns="53560" bIns="26780" anchor="ctr"/>
          <a:lstStyle/>
          <a:p>
            <a:pPr algn="r"/>
            <a:r>
              <a:rPr lang="de-DE" sz="2100" b="1" spc="176" dirty="0">
                <a:latin typeface="+mn-lt"/>
              </a:rPr>
              <a:t>ZUKEN</a:t>
            </a:r>
            <a:endParaRPr lang="en-US" sz="2100" b="1" spc="176" dirty="0">
              <a:latin typeface="+mn-lt"/>
            </a:endParaRPr>
          </a:p>
        </p:txBody>
      </p:sp>
      <p:sp>
        <p:nvSpPr>
          <p:cNvPr id="115" name="AutoShape 6"/>
          <p:cNvSpPr>
            <a:spLocks noChangeArrowheads="1"/>
          </p:cNvSpPr>
          <p:nvPr/>
        </p:nvSpPr>
        <p:spPr bwMode="auto">
          <a:xfrm>
            <a:off x="530653" y="2866076"/>
            <a:ext cx="8205165" cy="779433"/>
          </a:xfrm>
          <a:prstGeom prst="flowChartAlternateProcess">
            <a:avLst/>
          </a:prstGeom>
          <a:solidFill>
            <a:schemeClr val="accent2">
              <a:lumMod val="40000"/>
              <a:lumOff val="60000"/>
            </a:schemeClr>
          </a:solidFill>
          <a:ln w="9360">
            <a:solidFill>
              <a:srgbClr val="000000"/>
            </a:solidFill>
            <a:miter lim="800000"/>
            <a:headEnd/>
            <a:tailEnd/>
          </a:ln>
          <a:effectLst/>
        </p:spPr>
        <p:txBody>
          <a:bodyPr lIns="19820" tIns="9912" rIns="19820" bIns="9912" anchor="ctr"/>
          <a:lstStyle/>
          <a:p>
            <a:pPr algn="r">
              <a:buClr>
                <a:srgbClr val="FFFFFF"/>
              </a:buClr>
              <a:tabLst>
                <a:tab pos="0" algn="l"/>
                <a:tab pos="262216" algn="l"/>
                <a:tab pos="525363" algn="l"/>
                <a:tab pos="788511" algn="l"/>
                <a:tab pos="1051659" algn="l"/>
                <a:tab pos="1314804" algn="l"/>
                <a:tab pos="1577952" algn="l"/>
                <a:tab pos="1841099" algn="l"/>
                <a:tab pos="2104245" algn="l"/>
                <a:tab pos="2367393" algn="l"/>
                <a:tab pos="2630538" algn="l"/>
                <a:tab pos="2893686" algn="l"/>
                <a:tab pos="3156833" algn="l"/>
                <a:tab pos="3419979" algn="l"/>
                <a:tab pos="3683127" algn="l"/>
                <a:tab pos="3946273" algn="l"/>
                <a:tab pos="4209420" algn="l"/>
                <a:tab pos="4472568" algn="l"/>
                <a:tab pos="4735714" algn="l"/>
                <a:tab pos="4998861" algn="l"/>
                <a:tab pos="5262006" algn="l"/>
              </a:tabLst>
            </a:pPr>
            <a:r>
              <a:rPr lang="en-GB" b="1" dirty="0">
                <a:solidFill>
                  <a:srgbClr val="FF0000"/>
                </a:solidFill>
                <a:ea typeface="MS Mincho" pitchFamily="49" charset="-128"/>
              </a:rPr>
              <a:t>E</a:t>
            </a:r>
            <a:r>
              <a:rPr lang="en-GB" b="1" baseline="30000" dirty="0">
                <a:solidFill>
                  <a:srgbClr val="FF0000"/>
                </a:solidFill>
                <a:ea typeface="MS Mincho" pitchFamily="49" charset="-128"/>
              </a:rPr>
              <a:t>3</a:t>
            </a:r>
            <a:r>
              <a:rPr lang="en-GB" b="1" dirty="0">
                <a:ea typeface="MS Mincho" pitchFamily="49" charset="-128"/>
              </a:rPr>
              <a:t>.bridge</a:t>
            </a:r>
            <a:endParaRPr lang="en-GB" b="1" dirty="0">
              <a:solidFill>
                <a:schemeClr val="tx1"/>
              </a:solidFill>
              <a:latin typeface="Arial" charset="0"/>
              <a:ea typeface="MS Mincho" pitchFamily="49" charset="-128"/>
            </a:endParaRPr>
          </a:p>
        </p:txBody>
      </p:sp>
      <p:sp>
        <p:nvSpPr>
          <p:cNvPr id="6" name="AutoShape 2"/>
          <p:cNvSpPr>
            <a:spLocks noChangeArrowheads="1"/>
          </p:cNvSpPr>
          <p:nvPr/>
        </p:nvSpPr>
        <p:spPr bwMode="auto">
          <a:xfrm>
            <a:off x="374650" y="3908688"/>
            <a:ext cx="8483630" cy="2208393"/>
          </a:xfrm>
          <a:prstGeom prst="roundRect">
            <a:avLst>
              <a:gd name="adj" fmla="val 5727"/>
            </a:avLst>
          </a:prstGeom>
          <a:solidFill>
            <a:srgbClr val="D5D5D5"/>
          </a:solidFill>
          <a:ln w="38160">
            <a:solidFill>
              <a:srgbClr val="B63039"/>
            </a:solidFill>
            <a:miter lim="800000"/>
            <a:headEnd/>
            <a:tailEnd/>
          </a:ln>
          <a:effectLst/>
        </p:spPr>
        <p:txBody>
          <a:bodyPr wrap="none" lIns="53560" tIns="26780" rIns="53560" bIns="26780" anchor="ctr"/>
          <a:lstStyle/>
          <a:p>
            <a:pPr algn="r"/>
            <a:r>
              <a:rPr lang="de-DE" sz="2100" b="1" dirty="0">
                <a:latin typeface="+mn-lt"/>
              </a:rPr>
              <a:t>Synopsys</a:t>
            </a:r>
            <a:endParaRPr lang="en-US" sz="2100" b="1" dirty="0">
              <a:latin typeface="+mn-lt"/>
            </a:endParaRPr>
          </a:p>
        </p:txBody>
      </p:sp>
      <p:sp>
        <p:nvSpPr>
          <p:cNvPr id="103" name="AutoShape 6"/>
          <p:cNvSpPr>
            <a:spLocks noChangeArrowheads="1"/>
          </p:cNvSpPr>
          <p:nvPr/>
        </p:nvSpPr>
        <p:spPr bwMode="auto">
          <a:xfrm>
            <a:off x="530653" y="3991923"/>
            <a:ext cx="8205165" cy="779433"/>
          </a:xfrm>
          <a:prstGeom prst="flowChartAlternateProcess">
            <a:avLst/>
          </a:prstGeom>
          <a:solidFill>
            <a:schemeClr val="accent2">
              <a:lumMod val="40000"/>
              <a:lumOff val="60000"/>
            </a:schemeClr>
          </a:solidFill>
          <a:ln w="9360">
            <a:solidFill>
              <a:srgbClr val="000000"/>
            </a:solidFill>
            <a:miter lim="800000"/>
            <a:headEnd/>
            <a:tailEnd/>
          </a:ln>
          <a:effectLst/>
        </p:spPr>
        <p:txBody>
          <a:bodyPr lIns="19820" tIns="9912" rIns="19820" bIns="9912" anchor="ctr"/>
          <a:lstStyle/>
          <a:p>
            <a:pPr algn="r">
              <a:buClr>
                <a:srgbClr val="FFFFFF"/>
              </a:buClr>
              <a:tabLst>
                <a:tab pos="0" algn="l"/>
                <a:tab pos="262216" algn="l"/>
                <a:tab pos="525363" algn="l"/>
                <a:tab pos="788511" algn="l"/>
                <a:tab pos="1051659" algn="l"/>
                <a:tab pos="1314804" algn="l"/>
                <a:tab pos="1577952" algn="l"/>
                <a:tab pos="1841099" algn="l"/>
                <a:tab pos="2104245" algn="l"/>
                <a:tab pos="2367393" algn="l"/>
                <a:tab pos="2630538" algn="l"/>
                <a:tab pos="2893686" algn="l"/>
                <a:tab pos="3156833" algn="l"/>
                <a:tab pos="3419979" algn="l"/>
                <a:tab pos="3683127" algn="l"/>
                <a:tab pos="3946273" algn="l"/>
                <a:tab pos="4209420" algn="l"/>
                <a:tab pos="4472568" algn="l"/>
                <a:tab pos="4735714" algn="l"/>
                <a:tab pos="4998861" algn="l"/>
                <a:tab pos="5262006" algn="l"/>
              </a:tabLst>
            </a:pPr>
            <a:r>
              <a:rPr lang="en-GB" b="1" dirty="0">
                <a:ea typeface="MS Mincho" pitchFamily="49" charset="-128"/>
              </a:rPr>
              <a:t>FrameWay</a:t>
            </a:r>
            <a:endParaRPr lang="en-GB" b="1" dirty="0">
              <a:solidFill>
                <a:schemeClr val="tx1"/>
              </a:solidFill>
              <a:latin typeface="Arial" charset="0"/>
              <a:ea typeface="MS Mincho" pitchFamily="49" charset="-128"/>
            </a:endParaRPr>
          </a:p>
        </p:txBody>
      </p:sp>
      <p:sp>
        <p:nvSpPr>
          <p:cNvPr id="11265" name="Rectangle 1"/>
          <p:cNvSpPr>
            <a:spLocks noGrp="1" noChangeArrowheads="1"/>
          </p:cNvSpPr>
          <p:nvPr>
            <p:ph type="title"/>
          </p:nvPr>
        </p:nvSpPr>
        <p:spPr>
          <a:xfrm>
            <a:off x="250827" y="157163"/>
            <a:ext cx="6048375" cy="1143000"/>
          </a:xfrm>
          <a:ln/>
        </p:spPr>
        <p:txBody>
          <a:bodyPr/>
          <a:lstStyle/>
          <a:p>
            <a:pPr>
              <a:tabLst>
                <a:tab pos="0" algn="l"/>
                <a:tab pos="447603" algn="l"/>
                <a:tab pos="896797" algn="l"/>
                <a:tab pos="1345988" algn="l"/>
                <a:tab pos="1795179" algn="l"/>
                <a:tab pos="2244371" algn="l"/>
                <a:tab pos="2693564" algn="l"/>
                <a:tab pos="3142754" algn="l"/>
                <a:tab pos="3591948" algn="l"/>
                <a:tab pos="4041139" algn="l"/>
                <a:tab pos="4490330" algn="l"/>
                <a:tab pos="4939521" algn="l"/>
                <a:tab pos="5388714" algn="l"/>
                <a:tab pos="5837905" algn="l"/>
                <a:tab pos="6287097" algn="l"/>
                <a:tab pos="6736286" algn="l"/>
                <a:tab pos="7185481" algn="l"/>
                <a:tab pos="7634671" algn="l"/>
                <a:tab pos="8083865" algn="l"/>
                <a:tab pos="8533056" algn="l"/>
                <a:tab pos="8982247" algn="l"/>
              </a:tabLst>
            </a:pPr>
            <a:r>
              <a:rPr lang="en-GB" dirty="0" smtClean="0">
                <a:solidFill>
                  <a:srgbClr val="FF0000"/>
                </a:solidFill>
              </a:rPr>
              <a:t>E</a:t>
            </a:r>
            <a:r>
              <a:rPr lang="en-GB" baseline="30000" dirty="0" smtClean="0">
                <a:solidFill>
                  <a:srgbClr val="FF0000"/>
                </a:solidFill>
              </a:rPr>
              <a:t>3</a:t>
            </a:r>
            <a:r>
              <a:rPr lang="en-GB" dirty="0" smtClean="0"/>
              <a:t>.cable/CR-5000 </a:t>
            </a:r>
            <a:r>
              <a:rPr lang="en-GB" dirty="0"/>
              <a:t>Saber FrameWay</a:t>
            </a:r>
          </a:p>
        </p:txBody>
      </p:sp>
      <p:sp>
        <p:nvSpPr>
          <p:cNvPr id="124930" name="Rectangle 2"/>
          <p:cNvSpPr>
            <a:spLocks noChangeArrowheads="1"/>
          </p:cNvSpPr>
          <p:nvPr/>
        </p:nvSpPr>
        <p:spPr bwMode="auto">
          <a:xfrm>
            <a:off x="3" y="-11588"/>
            <a:ext cx="108231" cy="300304"/>
          </a:xfrm>
          <a:prstGeom prst="rect">
            <a:avLst/>
          </a:prstGeom>
          <a:noFill/>
          <a:ln w="9525">
            <a:noFill/>
            <a:miter lim="800000"/>
            <a:headEnd/>
            <a:tailEnd/>
          </a:ln>
          <a:effectLst/>
        </p:spPr>
        <p:txBody>
          <a:bodyPr vert="horz" wrap="none" lIns="53560" tIns="26780" rIns="53560" bIns="26780" numCol="1" anchor="ctr" anchorCtr="0" compatLnSpc="1">
            <a:prstTxWarp prst="textNoShape">
              <a:avLst/>
            </a:prstTxWarp>
            <a:spAutoFit/>
          </a:bodyPr>
          <a:lstStyle/>
          <a:p>
            <a:endParaRPr lang="en-US" dirty="0" smtClean="0">
              <a:solidFill>
                <a:srgbClr val="000000"/>
              </a:solidFill>
              <a:latin typeface="Times New Roman" pitchFamily="18" charset="0"/>
              <a:ea typeface="ＭＳ Ｐゴシック" pitchFamily="34" charset="-128"/>
            </a:endParaRPr>
          </a:p>
        </p:txBody>
      </p:sp>
      <p:sp>
        <p:nvSpPr>
          <p:cNvPr id="124931" name="Rectangle 3"/>
          <p:cNvSpPr>
            <a:spLocks noChangeArrowheads="1"/>
          </p:cNvSpPr>
          <p:nvPr/>
        </p:nvSpPr>
        <p:spPr bwMode="auto">
          <a:xfrm>
            <a:off x="3" y="2396024"/>
            <a:ext cx="108231" cy="484970"/>
          </a:xfrm>
          <a:prstGeom prst="rect">
            <a:avLst/>
          </a:prstGeom>
          <a:noFill/>
          <a:ln w="9525">
            <a:noFill/>
            <a:miter lim="800000"/>
            <a:headEnd/>
            <a:tailEnd/>
          </a:ln>
          <a:effectLst/>
        </p:spPr>
        <p:txBody>
          <a:bodyPr vert="horz" wrap="none" lIns="53560" tIns="26780" rIns="53560" bIns="26780" numCol="1" anchor="ctr" anchorCtr="0" compatLnSpc="1">
            <a:prstTxWarp prst="textNoShape">
              <a:avLst/>
            </a:prstTxWarp>
            <a:spAutoFit/>
          </a:bodyPr>
          <a:lstStyle/>
          <a:p>
            <a:r>
              <a:rPr lang="en-US" sz="600" dirty="0">
                <a:solidFill>
                  <a:srgbClr val="000000"/>
                </a:solidFill>
                <a:latin typeface="Arial" pitchFamily="34" charset="0"/>
                <a:ea typeface="ＭＳ Ｐゴシック" pitchFamily="34" charset="-128"/>
                <a:cs typeface="Arial" pitchFamily="34" charset="0"/>
              </a:rPr>
              <a:t/>
            </a:r>
            <a:br>
              <a:rPr lang="en-US" sz="600" dirty="0">
                <a:solidFill>
                  <a:srgbClr val="000000"/>
                </a:solidFill>
                <a:latin typeface="Arial" pitchFamily="34" charset="0"/>
                <a:ea typeface="ＭＳ Ｐゴシック" pitchFamily="34" charset="-128"/>
                <a:cs typeface="Arial" pitchFamily="34" charset="0"/>
              </a:rPr>
            </a:br>
            <a:r>
              <a:rPr lang="en-US" sz="600" dirty="0">
                <a:solidFill>
                  <a:srgbClr val="000000"/>
                </a:solidFill>
                <a:latin typeface="Arial" pitchFamily="34" charset="0"/>
                <a:ea typeface="ＭＳ Ｐゴシック" pitchFamily="34" charset="-128"/>
                <a:cs typeface="Arial" pitchFamily="34" charset="0"/>
              </a:rPr>
              <a:t/>
            </a:r>
            <a:br>
              <a:rPr lang="en-US" sz="600" dirty="0">
                <a:solidFill>
                  <a:srgbClr val="000000"/>
                </a:solidFill>
                <a:latin typeface="Arial" pitchFamily="34" charset="0"/>
                <a:ea typeface="ＭＳ Ｐゴシック" pitchFamily="34" charset="-128"/>
                <a:cs typeface="Arial" pitchFamily="34" charset="0"/>
              </a:rPr>
            </a:br>
            <a:endParaRPr lang="en-US" dirty="0" smtClean="0">
              <a:solidFill>
                <a:srgbClr val="000000"/>
              </a:solidFill>
              <a:latin typeface="Times New Roman" pitchFamily="18" charset="0"/>
              <a:ea typeface="ＭＳ Ｐゴシック" pitchFamily="34" charset="-128"/>
            </a:endParaRPr>
          </a:p>
        </p:txBody>
      </p:sp>
      <p:sp>
        <p:nvSpPr>
          <p:cNvPr id="8" name="AutoShape 4"/>
          <p:cNvSpPr>
            <a:spLocks noChangeArrowheads="1"/>
          </p:cNvSpPr>
          <p:nvPr/>
        </p:nvSpPr>
        <p:spPr bwMode="auto">
          <a:xfrm>
            <a:off x="2647243" y="1840333"/>
            <a:ext cx="1944488" cy="465219"/>
          </a:xfrm>
          <a:prstGeom prst="flowChartAlternateProcess">
            <a:avLst/>
          </a:prstGeom>
          <a:solidFill>
            <a:srgbClr val="6699F4"/>
          </a:solidFill>
          <a:ln w="9360">
            <a:solidFill>
              <a:srgbClr val="000000"/>
            </a:solidFill>
            <a:miter lim="800000"/>
            <a:headEnd/>
            <a:tailEnd/>
          </a:ln>
          <a:effectLst/>
        </p:spPr>
        <p:txBody>
          <a:bodyPr lIns="19820" tIns="9912" rIns="19820" bIns="9912" anchor="ctr"/>
          <a:lstStyle/>
          <a:p>
            <a:pPr algn="ctr">
              <a:buClr>
                <a:srgbClr val="FFFFFF"/>
              </a:buClr>
              <a:tabLst>
                <a:tab pos="0" algn="l"/>
                <a:tab pos="262216" algn="l"/>
                <a:tab pos="525363" algn="l"/>
                <a:tab pos="788511" algn="l"/>
                <a:tab pos="1051659" algn="l"/>
                <a:tab pos="1314804" algn="l"/>
                <a:tab pos="1577952" algn="l"/>
                <a:tab pos="1841099" algn="l"/>
                <a:tab pos="2104245" algn="l"/>
                <a:tab pos="2367393" algn="l"/>
                <a:tab pos="2630538" algn="l"/>
                <a:tab pos="2893686" algn="l"/>
                <a:tab pos="3156833" algn="l"/>
                <a:tab pos="3419979" algn="l"/>
                <a:tab pos="3683127" algn="l"/>
                <a:tab pos="3946273" algn="l"/>
                <a:tab pos="4209420" algn="l"/>
                <a:tab pos="4472568" algn="l"/>
                <a:tab pos="4735714" algn="l"/>
                <a:tab pos="4998861" algn="l"/>
                <a:tab pos="5262006" algn="l"/>
              </a:tabLst>
            </a:pPr>
            <a:r>
              <a:rPr lang="en-GB" b="1" dirty="0" smtClean="0">
                <a:solidFill>
                  <a:srgbClr val="FF0000"/>
                </a:solidFill>
                <a:latin typeface="Arial" charset="0"/>
                <a:ea typeface="MS Mincho" pitchFamily="49" charset="-128"/>
              </a:rPr>
              <a:t>E</a:t>
            </a:r>
            <a:r>
              <a:rPr lang="en-GB" b="1" baseline="30000" dirty="0" smtClean="0">
                <a:solidFill>
                  <a:srgbClr val="FF0000"/>
                </a:solidFill>
                <a:latin typeface="Arial" charset="0"/>
                <a:ea typeface="MS Mincho" pitchFamily="49" charset="-128"/>
              </a:rPr>
              <a:t>3</a:t>
            </a:r>
            <a:r>
              <a:rPr lang="en-GB" b="1" dirty="0" smtClean="0">
                <a:solidFill>
                  <a:srgbClr val="FFFFFF"/>
                </a:solidFill>
                <a:latin typeface="Arial" charset="0"/>
                <a:ea typeface="MS Mincho" pitchFamily="49" charset="-128"/>
              </a:rPr>
              <a:t>.cable/CR-5000</a:t>
            </a:r>
            <a:endParaRPr lang="en-GB" b="1" dirty="0">
              <a:solidFill>
                <a:srgbClr val="FFFFFF"/>
              </a:solidFill>
              <a:latin typeface="Arial" charset="0"/>
              <a:ea typeface="MS Mincho" pitchFamily="49" charset="-128"/>
            </a:endParaRPr>
          </a:p>
        </p:txBody>
      </p:sp>
      <p:sp>
        <p:nvSpPr>
          <p:cNvPr id="9" name="AutoShape 5"/>
          <p:cNvSpPr>
            <a:spLocks noChangeArrowheads="1"/>
          </p:cNvSpPr>
          <p:nvPr/>
        </p:nvSpPr>
        <p:spPr bwMode="auto">
          <a:xfrm>
            <a:off x="609600" y="4172343"/>
            <a:ext cx="990600" cy="436864"/>
          </a:xfrm>
          <a:prstGeom prst="flowChartAlternateProcess">
            <a:avLst/>
          </a:prstGeom>
          <a:solidFill>
            <a:srgbClr val="6699F4"/>
          </a:solidFill>
          <a:ln w="9360">
            <a:solidFill>
              <a:srgbClr val="000000"/>
            </a:solidFill>
            <a:miter lim="800000"/>
            <a:headEnd/>
            <a:tailEnd/>
          </a:ln>
          <a:effectLst/>
        </p:spPr>
        <p:txBody>
          <a:bodyPr wrap="none" lIns="19820" tIns="9912" rIns="19820" bIns="9912" anchor="ctr"/>
          <a:lstStyle/>
          <a:p>
            <a:pPr algn="ctr">
              <a:buClr>
                <a:srgbClr val="FFFFFF"/>
              </a:buClr>
              <a:tabLst>
                <a:tab pos="0" algn="l"/>
                <a:tab pos="262216" algn="l"/>
                <a:tab pos="525363" algn="l"/>
                <a:tab pos="788511" algn="l"/>
                <a:tab pos="1051659" algn="l"/>
                <a:tab pos="1314804" algn="l"/>
                <a:tab pos="1577952" algn="l"/>
                <a:tab pos="1841099" algn="l"/>
                <a:tab pos="2104245" algn="l"/>
                <a:tab pos="2367393" algn="l"/>
                <a:tab pos="2630538" algn="l"/>
                <a:tab pos="2893686" algn="l"/>
                <a:tab pos="3156833" algn="l"/>
                <a:tab pos="3419979" algn="l"/>
                <a:tab pos="3683127" algn="l"/>
                <a:tab pos="3946273" algn="l"/>
                <a:tab pos="4209420" algn="l"/>
                <a:tab pos="4472568" algn="l"/>
                <a:tab pos="4735714" algn="l"/>
                <a:tab pos="4998861" algn="l"/>
                <a:tab pos="5262006" algn="l"/>
              </a:tabLst>
            </a:pPr>
            <a:r>
              <a:rPr lang="en-GB" b="1" dirty="0" err="1" smtClean="0">
                <a:solidFill>
                  <a:srgbClr val="FFFFFF"/>
                </a:solidFill>
                <a:ea typeface="MS Mincho" pitchFamily="49" charset="-128"/>
              </a:rPr>
              <a:t>Schaltplan</a:t>
            </a:r>
            <a:endParaRPr lang="en-GB" b="1" dirty="0">
              <a:solidFill>
                <a:srgbClr val="FFFFFF"/>
              </a:solidFill>
              <a:latin typeface="Arial" charset="0"/>
              <a:ea typeface="MS Mincho" pitchFamily="49" charset="-128"/>
            </a:endParaRPr>
          </a:p>
        </p:txBody>
      </p:sp>
      <p:sp>
        <p:nvSpPr>
          <p:cNvPr id="10" name="AutoShape 6"/>
          <p:cNvSpPr>
            <a:spLocks noChangeArrowheads="1"/>
          </p:cNvSpPr>
          <p:nvPr/>
        </p:nvSpPr>
        <p:spPr bwMode="auto">
          <a:xfrm>
            <a:off x="734759" y="5377583"/>
            <a:ext cx="1944487" cy="582633"/>
          </a:xfrm>
          <a:prstGeom prst="flowChartAlternateProcess">
            <a:avLst/>
          </a:prstGeom>
          <a:solidFill>
            <a:srgbClr val="6699F4"/>
          </a:solidFill>
          <a:ln w="9360">
            <a:solidFill>
              <a:srgbClr val="000000"/>
            </a:solidFill>
            <a:miter lim="800000"/>
            <a:headEnd/>
            <a:tailEnd/>
          </a:ln>
          <a:effectLst/>
        </p:spPr>
        <p:txBody>
          <a:bodyPr lIns="19820" tIns="9912" rIns="19820" bIns="9912" anchor="ctr"/>
          <a:lstStyle/>
          <a:p>
            <a:pPr algn="ctr">
              <a:buClr>
                <a:srgbClr val="FFFFFF"/>
              </a:buClr>
              <a:tabLst>
                <a:tab pos="0" algn="l"/>
                <a:tab pos="262216" algn="l"/>
                <a:tab pos="525363" algn="l"/>
                <a:tab pos="788511" algn="l"/>
                <a:tab pos="1051659" algn="l"/>
                <a:tab pos="1314804" algn="l"/>
                <a:tab pos="1577952" algn="l"/>
                <a:tab pos="1841099" algn="l"/>
                <a:tab pos="2104245" algn="l"/>
                <a:tab pos="2367393" algn="l"/>
                <a:tab pos="2630538" algn="l"/>
                <a:tab pos="2893686" algn="l"/>
                <a:tab pos="3156833" algn="l"/>
                <a:tab pos="3419979" algn="l"/>
                <a:tab pos="3683127" algn="l"/>
                <a:tab pos="3946273" algn="l"/>
                <a:tab pos="4209420" algn="l"/>
                <a:tab pos="4472568" algn="l"/>
                <a:tab pos="4735714" algn="l"/>
                <a:tab pos="4998861" algn="l"/>
                <a:tab pos="5262006" algn="l"/>
              </a:tabLst>
            </a:pPr>
            <a:r>
              <a:rPr lang="en-GB" b="1" dirty="0">
                <a:solidFill>
                  <a:srgbClr val="FFFFFF"/>
                </a:solidFill>
                <a:latin typeface="Arial" charset="0"/>
                <a:ea typeface="MS Mincho" pitchFamily="49" charset="-128"/>
              </a:rPr>
              <a:t>Saber/SaberHDL</a:t>
            </a:r>
          </a:p>
          <a:p>
            <a:pPr algn="ctr">
              <a:buClr>
                <a:srgbClr val="FFFFFF"/>
              </a:buClr>
              <a:tabLst>
                <a:tab pos="0" algn="l"/>
                <a:tab pos="262216" algn="l"/>
                <a:tab pos="525363" algn="l"/>
                <a:tab pos="788511" algn="l"/>
                <a:tab pos="1051659" algn="l"/>
                <a:tab pos="1314804" algn="l"/>
                <a:tab pos="1577952" algn="l"/>
                <a:tab pos="1841099" algn="l"/>
                <a:tab pos="2104245" algn="l"/>
                <a:tab pos="2367393" algn="l"/>
                <a:tab pos="2630538" algn="l"/>
                <a:tab pos="2893686" algn="l"/>
                <a:tab pos="3156833" algn="l"/>
                <a:tab pos="3419979" algn="l"/>
                <a:tab pos="3683127" algn="l"/>
                <a:tab pos="3946273" algn="l"/>
                <a:tab pos="4209420" algn="l"/>
                <a:tab pos="4472568" algn="l"/>
                <a:tab pos="4735714" algn="l"/>
                <a:tab pos="4998861" algn="l"/>
                <a:tab pos="5262006" algn="l"/>
              </a:tabLst>
            </a:pPr>
            <a:r>
              <a:rPr lang="en-GB" b="1" dirty="0" smtClean="0">
                <a:solidFill>
                  <a:srgbClr val="FFFFFF"/>
                </a:solidFill>
                <a:latin typeface="Arial" charset="0"/>
                <a:ea typeface="MS Mincho" pitchFamily="49" charset="-128"/>
              </a:rPr>
              <a:t>Simulator MAST</a:t>
            </a:r>
            <a:endParaRPr lang="en-GB" b="1" dirty="0">
              <a:solidFill>
                <a:srgbClr val="FFFFFF"/>
              </a:solidFill>
              <a:latin typeface="Arial" charset="0"/>
              <a:ea typeface="MS Mincho" pitchFamily="49" charset="-128"/>
            </a:endParaRPr>
          </a:p>
        </p:txBody>
      </p:sp>
      <p:sp>
        <p:nvSpPr>
          <p:cNvPr id="11" name="AutoShape 7"/>
          <p:cNvSpPr>
            <a:spLocks noChangeArrowheads="1"/>
          </p:cNvSpPr>
          <p:nvPr/>
        </p:nvSpPr>
        <p:spPr bwMode="auto">
          <a:xfrm>
            <a:off x="3061599" y="5382871"/>
            <a:ext cx="1967601" cy="577345"/>
          </a:xfrm>
          <a:prstGeom prst="flowChartAlternateProcess">
            <a:avLst/>
          </a:prstGeom>
          <a:solidFill>
            <a:srgbClr val="6699F4"/>
          </a:solidFill>
          <a:ln w="9360">
            <a:solidFill>
              <a:srgbClr val="000000"/>
            </a:solidFill>
            <a:miter lim="800000"/>
            <a:headEnd/>
            <a:tailEnd/>
          </a:ln>
          <a:effectLst/>
        </p:spPr>
        <p:txBody>
          <a:bodyPr wrap="none" lIns="19820" tIns="9912" rIns="19820" bIns="9912" anchor="ctr"/>
          <a:lstStyle/>
          <a:p>
            <a:pPr algn="ctr">
              <a:buClr>
                <a:srgbClr val="FFFFFF"/>
              </a:buClr>
              <a:tabLst>
                <a:tab pos="0" algn="l"/>
                <a:tab pos="262216" algn="l"/>
                <a:tab pos="525363" algn="l"/>
                <a:tab pos="788511" algn="l"/>
                <a:tab pos="1051659" algn="l"/>
                <a:tab pos="1314804" algn="l"/>
                <a:tab pos="1577952" algn="l"/>
                <a:tab pos="1841099" algn="l"/>
                <a:tab pos="2104245" algn="l"/>
                <a:tab pos="2367393" algn="l"/>
                <a:tab pos="2630538" algn="l"/>
                <a:tab pos="2893686" algn="l"/>
                <a:tab pos="3156833" algn="l"/>
                <a:tab pos="3419979" algn="l"/>
                <a:tab pos="3683127" algn="l"/>
                <a:tab pos="3946273" algn="l"/>
                <a:tab pos="4209420" algn="l"/>
                <a:tab pos="4472568" algn="l"/>
                <a:tab pos="4735714" algn="l"/>
                <a:tab pos="4998861" algn="l"/>
                <a:tab pos="5262006" algn="l"/>
              </a:tabLst>
            </a:pPr>
            <a:r>
              <a:rPr lang="en-GB" b="1" dirty="0">
                <a:solidFill>
                  <a:srgbClr val="FFFFFF"/>
                </a:solidFill>
                <a:latin typeface="Arial" charset="0"/>
                <a:ea typeface="MS Mincho" pitchFamily="49" charset="-128"/>
              </a:rPr>
              <a:t>CosmosScope</a:t>
            </a:r>
          </a:p>
          <a:p>
            <a:pPr algn="ctr">
              <a:buClr>
                <a:srgbClr val="FFFFFF"/>
              </a:buClr>
              <a:tabLst>
                <a:tab pos="0" algn="l"/>
                <a:tab pos="262216" algn="l"/>
                <a:tab pos="525363" algn="l"/>
                <a:tab pos="788511" algn="l"/>
                <a:tab pos="1051659" algn="l"/>
                <a:tab pos="1314804" algn="l"/>
                <a:tab pos="1577952" algn="l"/>
                <a:tab pos="1841099" algn="l"/>
                <a:tab pos="2104245" algn="l"/>
                <a:tab pos="2367393" algn="l"/>
                <a:tab pos="2630538" algn="l"/>
                <a:tab pos="2893686" algn="l"/>
                <a:tab pos="3156833" algn="l"/>
                <a:tab pos="3419979" algn="l"/>
                <a:tab pos="3683127" algn="l"/>
                <a:tab pos="3946273" algn="l"/>
                <a:tab pos="4209420" algn="l"/>
                <a:tab pos="4472568" algn="l"/>
                <a:tab pos="4735714" algn="l"/>
                <a:tab pos="4998861" algn="l"/>
                <a:tab pos="5262006" algn="l"/>
              </a:tabLst>
            </a:pPr>
            <a:r>
              <a:rPr lang="en-GB" b="1" dirty="0">
                <a:solidFill>
                  <a:srgbClr val="FFFFFF"/>
                </a:solidFill>
                <a:latin typeface="Arial" charset="0"/>
                <a:ea typeface="MS Mincho" pitchFamily="49" charset="-128"/>
              </a:rPr>
              <a:t>Waveform Analyzer</a:t>
            </a:r>
          </a:p>
        </p:txBody>
      </p:sp>
      <p:cxnSp>
        <p:nvCxnSpPr>
          <p:cNvPr id="12" name="AutoShape 8"/>
          <p:cNvCxnSpPr>
            <a:cxnSpLocks noChangeShapeType="1"/>
            <a:stCxn id="10" idx="3"/>
            <a:endCxn id="11" idx="1"/>
          </p:cNvCxnSpPr>
          <p:nvPr/>
        </p:nvCxnSpPr>
        <p:spPr bwMode="auto">
          <a:xfrm>
            <a:off x="2679246" y="5668900"/>
            <a:ext cx="382353" cy="2644"/>
          </a:xfrm>
          <a:prstGeom prst="bentConnector3">
            <a:avLst>
              <a:gd name="adj1" fmla="val 50000"/>
            </a:avLst>
          </a:prstGeom>
          <a:noFill/>
          <a:ln w="63500">
            <a:solidFill>
              <a:srgbClr val="000000"/>
            </a:solidFill>
            <a:miter lim="800000"/>
            <a:headEnd/>
            <a:tailEnd type="triangle" w="med" len="med"/>
          </a:ln>
          <a:effectLst/>
        </p:spPr>
      </p:cxnSp>
      <p:sp>
        <p:nvSpPr>
          <p:cNvPr id="13" name="AutoShape 9"/>
          <p:cNvSpPr>
            <a:spLocks noChangeArrowheads="1"/>
          </p:cNvSpPr>
          <p:nvPr/>
        </p:nvSpPr>
        <p:spPr bwMode="auto">
          <a:xfrm>
            <a:off x="5410199" y="4170419"/>
            <a:ext cx="1447801" cy="436864"/>
          </a:xfrm>
          <a:prstGeom prst="flowChartAlternateProcess">
            <a:avLst/>
          </a:prstGeom>
          <a:solidFill>
            <a:srgbClr val="6699F4"/>
          </a:solidFill>
          <a:ln w="9360">
            <a:solidFill>
              <a:srgbClr val="000000"/>
            </a:solidFill>
            <a:miter lim="800000"/>
            <a:headEnd/>
            <a:tailEnd/>
          </a:ln>
          <a:effectLst/>
        </p:spPr>
        <p:txBody>
          <a:bodyPr wrap="none" lIns="19820" tIns="9912" rIns="19820" bIns="9912" anchor="ctr"/>
          <a:lstStyle/>
          <a:p>
            <a:pPr algn="ctr">
              <a:buClr>
                <a:srgbClr val="FFFFFF"/>
              </a:buClr>
              <a:tabLst>
                <a:tab pos="0" algn="l"/>
                <a:tab pos="262216" algn="l"/>
                <a:tab pos="525363" algn="l"/>
                <a:tab pos="788511" algn="l"/>
                <a:tab pos="1051659" algn="l"/>
                <a:tab pos="1314804" algn="l"/>
                <a:tab pos="1577952" algn="l"/>
                <a:tab pos="1841099" algn="l"/>
                <a:tab pos="2104245" algn="l"/>
                <a:tab pos="2367393" algn="l"/>
                <a:tab pos="2630538" algn="l"/>
                <a:tab pos="2893686" algn="l"/>
                <a:tab pos="3156833" algn="l"/>
                <a:tab pos="3419979" algn="l"/>
                <a:tab pos="3683127" algn="l"/>
                <a:tab pos="3946273" algn="l"/>
                <a:tab pos="4209420" algn="l"/>
                <a:tab pos="4472568" algn="l"/>
                <a:tab pos="4735714" algn="l"/>
                <a:tab pos="4998861" algn="l"/>
                <a:tab pos="5262006" algn="l"/>
              </a:tabLst>
            </a:pPr>
            <a:r>
              <a:rPr lang="en-GB" b="1" dirty="0" smtClean="0">
                <a:solidFill>
                  <a:srgbClr val="FFFFFF"/>
                </a:solidFill>
                <a:latin typeface="Arial" charset="0"/>
                <a:ea typeface="MS Mincho" pitchFamily="49" charset="-128"/>
              </a:rPr>
              <a:t>Parts Gallery</a:t>
            </a:r>
            <a:endParaRPr lang="en-GB" b="1" dirty="0">
              <a:solidFill>
                <a:srgbClr val="FFFFFF"/>
              </a:solidFill>
              <a:latin typeface="Arial" charset="0"/>
              <a:ea typeface="MS Mincho" pitchFamily="49" charset="-128"/>
            </a:endParaRPr>
          </a:p>
        </p:txBody>
      </p:sp>
      <p:sp>
        <p:nvSpPr>
          <p:cNvPr id="14" name="AutoShape 10"/>
          <p:cNvSpPr>
            <a:spLocks noChangeArrowheads="1"/>
          </p:cNvSpPr>
          <p:nvPr/>
        </p:nvSpPr>
        <p:spPr bwMode="auto">
          <a:xfrm>
            <a:off x="3347348" y="4170422"/>
            <a:ext cx="1398823" cy="444075"/>
          </a:xfrm>
          <a:prstGeom prst="flowChartAlternateProcess">
            <a:avLst/>
          </a:prstGeom>
          <a:solidFill>
            <a:srgbClr val="6699F4"/>
          </a:solidFill>
          <a:ln w="9360">
            <a:solidFill>
              <a:srgbClr val="000000"/>
            </a:solidFill>
            <a:miter lim="800000"/>
            <a:headEnd/>
            <a:tailEnd/>
          </a:ln>
          <a:effectLst/>
        </p:spPr>
        <p:txBody>
          <a:bodyPr wrap="none" lIns="19820" tIns="9912" rIns="19820" bIns="9912" anchor="ctr"/>
          <a:lstStyle/>
          <a:p>
            <a:pPr algn="ctr">
              <a:buClr>
                <a:srgbClr val="FFFFFF"/>
              </a:buClr>
              <a:tabLst>
                <a:tab pos="0" algn="l"/>
                <a:tab pos="262216" algn="l"/>
                <a:tab pos="525363" algn="l"/>
                <a:tab pos="788511" algn="l"/>
                <a:tab pos="1051659" algn="l"/>
                <a:tab pos="1314804" algn="l"/>
                <a:tab pos="1577952" algn="l"/>
                <a:tab pos="1841099" algn="l"/>
                <a:tab pos="2104245" algn="l"/>
                <a:tab pos="2367393" algn="l"/>
                <a:tab pos="2630538" algn="l"/>
                <a:tab pos="2893686" algn="l"/>
                <a:tab pos="3156833" algn="l"/>
                <a:tab pos="3419979" algn="l"/>
                <a:tab pos="3683127" algn="l"/>
                <a:tab pos="3946273" algn="l"/>
                <a:tab pos="4209420" algn="l"/>
                <a:tab pos="4472568" algn="l"/>
                <a:tab pos="4735714" algn="l"/>
                <a:tab pos="4998861" algn="l"/>
                <a:tab pos="5262006" algn="l"/>
              </a:tabLst>
            </a:pPr>
            <a:r>
              <a:rPr lang="en-GB" b="1" dirty="0">
                <a:solidFill>
                  <a:srgbClr val="FFFFFF"/>
                </a:solidFill>
                <a:latin typeface="Arial" charset="0"/>
                <a:ea typeface="MS Mincho" pitchFamily="49" charset="-128"/>
              </a:rPr>
              <a:t>Cross-Probe</a:t>
            </a:r>
          </a:p>
        </p:txBody>
      </p:sp>
      <p:sp>
        <p:nvSpPr>
          <p:cNvPr id="18" name="AutoShape 14"/>
          <p:cNvSpPr>
            <a:spLocks noChangeArrowheads="1"/>
          </p:cNvSpPr>
          <p:nvPr/>
        </p:nvSpPr>
        <p:spPr bwMode="auto">
          <a:xfrm>
            <a:off x="1676400" y="4143987"/>
            <a:ext cx="1524000" cy="465219"/>
          </a:xfrm>
          <a:prstGeom prst="flowChartAlternateProcess">
            <a:avLst/>
          </a:prstGeom>
          <a:solidFill>
            <a:srgbClr val="6699F4"/>
          </a:solidFill>
          <a:ln w="9360">
            <a:solidFill>
              <a:srgbClr val="000000"/>
            </a:solidFill>
            <a:miter lim="800000"/>
            <a:headEnd/>
            <a:tailEnd/>
          </a:ln>
          <a:effectLst/>
        </p:spPr>
        <p:txBody>
          <a:bodyPr wrap="none" lIns="19820" tIns="9912" rIns="19820" bIns="9912" anchor="ctr"/>
          <a:lstStyle/>
          <a:p>
            <a:pPr algn="ctr">
              <a:buClr>
                <a:srgbClr val="FFFFFF"/>
              </a:buClr>
              <a:tabLst>
                <a:tab pos="0" algn="l"/>
                <a:tab pos="262216" algn="l"/>
                <a:tab pos="525363" algn="l"/>
                <a:tab pos="788511" algn="l"/>
                <a:tab pos="1051659" algn="l"/>
                <a:tab pos="1314804" algn="l"/>
                <a:tab pos="1577952" algn="l"/>
                <a:tab pos="1841099" algn="l"/>
                <a:tab pos="2104245" algn="l"/>
                <a:tab pos="2367393" algn="l"/>
                <a:tab pos="2630538" algn="l"/>
                <a:tab pos="2893686" algn="l"/>
                <a:tab pos="3156833" algn="l"/>
                <a:tab pos="3419979" algn="l"/>
                <a:tab pos="3683127" algn="l"/>
                <a:tab pos="3946273" algn="l"/>
                <a:tab pos="4209420" algn="l"/>
                <a:tab pos="4472568" algn="l"/>
                <a:tab pos="4735714" algn="l"/>
                <a:tab pos="4998861" algn="l"/>
                <a:tab pos="5262006" algn="l"/>
              </a:tabLst>
            </a:pPr>
            <a:r>
              <a:rPr lang="en-GB" b="1" dirty="0">
                <a:solidFill>
                  <a:srgbClr val="FFFFFF"/>
                </a:solidFill>
                <a:latin typeface="Arial" charset="0"/>
                <a:ea typeface="MS Mincho" pitchFamily="49" charset="-128"/>
              </a:rPr>
              <a:t>Back-Annotate</a:t>
            </a:r>
          </a:p>
        </p:txBody>
      </p:sp>
      <p:cxnSp>
        <p:nvCxnSpPr>
          <p:cNvPr id="22" name="AutoShape 20"/>
          <p:cNvCxnSpPr>
            <a:cxnSpLocks noChangeShapeType="1"/>
            <a:stCxn id="8" idx="3"/>
            <a:endCxn id="13" idx="0"/>
          </p:cNvCxnSpPr>
          <p:nvPr/>
        </p:nvCxnSpPr>
        <p:spPr bwMode="auto">
          <a:xfrm>
            <a:off x="4591731" y="2072943"/>
            <a:ext cx="1542369" cy="2097476"/>
          </a:xfrm>
          <a:prstGeom prst="bentConnector2">
            <a:avLst/>
          </a:prstGeom>
          <a:noFill/>
          <a:ln w="63500">
            <a:solidFill>
              <a:schemeClr val="tx1"/>
            </a:solidFill>
            <a:miter lim="800000"/>
            <a:headEnd type="triangle"/>
            <a:tailEnd type="none" w="med" len="med"/>
          </a:ln>
          <a:effectLst/>
        </p:spPr>
      </p:cxnSp>
      <p:sp>
        <p:nvSpPr>
          <p:cNvPr id="58" name="AutoShape 5"/>
          <p:cNvSpPr>
            <a:spLocks noChangeArrowheads="1"/>
          </p:cNvSpPr>
          <p:nvPr/>
        </p:nvSpPr>
        <p:spPr bwMode="auto">
          <a:xfrm>
            <a:off x="609601" y="3079220"/>
            <a:ext cx="990600" cy="436864"/>
          </a:xfrm>
          <a:prstGeom prst="flowChartAlternateProcess">
            <a:avLst/>
          </a:prstGeom>
          <a:solidFill>
            <a:srgbClr val="6699F4"/>
          </a:solidFill>
          <a:ln w="9360">
            <a:solidFill>
              <a:srgbClr val="000000"/>
            </a:solidFill>
            <a:miter lim="800000"/>
            <a:headEnd/>
            <a:tailEnd/>
          </a:ln>
          <a:effectLst/>
        </p:spPr>
        <p:txBody>
          <a:bodyPr wrap="none" lIns="19820" tIns="9912" rIns="19820" bIns="9912" anchor="ctr"/>
          <a:lstStyle/>
          <a:p>
            <a:pPr algn="ctr">
              <a:buClr>
                <a:srgbClr val="FFFFFF"/>
              </a:buClr>
              <a:tabLst>
                <a:tab pos="0" algn="l"/>
                <a:tab pos="262216" algn="l"/>
                <a:tab pos="525363" algn="l"/>
                <a:tab pos="788511" algn="l"/>
                <a:tab pos="1051659" algn="l"/>
                <a:tab pos="1314804" algn="l"/>
                <a:tab pos="1577952" algn="l"/>
                <a:tab pos="1841099" algn="l"/>
                <a:tab pos="2104245" algn="l"/>
                <a:tab pos="2367393" algn="l"/>
                <a:tab pos="2630538" algn="l"/>
                <a:tab pos="2893686" algn="l"/>
                <a:tab pos="3156833" algn="l"/>
                <a:tab pos="3419979" algn="l"/>
                <a:tab pos="3683127" algn="l"/>
                <a:tab pos="3946273" algn="l"/>
                <a:tab pos="4209420" algn="l"/>
                <a:tab pos="4472568" algn="l"/>
                <a:tab pos="4735714" algn="l"/>
                <a:tab pos="4998861" algn="l"/>
                <a:tab pos="5262006" algn="l"/>
              </a:tabLst>
            </a:pPr>
            <a:r>
              <a:rPr lang="en-GB" b="1" dirty="0" err="1" smtClean="0">
                <a:solidFill>
                  <a:srgbClr val="FFFFFF"/>
                </a:solidFill>
                <a:latin typeface="Arial" charset="0"/>
                <a:ea typeface="MS Mincho" pitchFamily="49" charset="-128"/>
              </a:rPr>
              <a:t>Schaltplan</a:t>
            </a:r>
            <a:endParaRPr lang="en-GB" b="1" dirty="0">
              <a:solidFill>
                <a:srgbClr val="FFFFFF"/>
              </a:solidFill>
              <a:latin typeface="Arial" charset="0"/>
              <a:ea typeface="MS Mincho" pitchFamily="49" charset="-128"/>
            </a:endParaRPr>
          </a:p>
        </p:txBody>
      </p:sp>
      <p:grpSp>
        <p:nvGrpSpPr>
          <p:cNvPr id="33" name="Gruppieren 32"/>
          <p:cNvGrpSpPr/>
          <p:nvPr/>
        </p:nvGrpSpPr>
        <p:grpSpPr>
          <a:xfrm>
            <a:off x="1102154" y="2072942"/>
            <a:ext cx="1545089" cy="3304641"/>
            <a:chOff x="1102154" y="2072942"/>
            <a:chExt cx="1545089" cy="3304641"/>
          </a:xfrm>
        </p:grpSpPr>
        <p:cxnSp>
          <p:nvCxnSpPr>
            <p:cNvPr id="17" name="AutoShape 13"/>
            <p:cNvCxnSpPr>
              <a:cxnSpLocks noChangeShapeType="1"/>
              <a:stCxn id="9" idx="2"/>
            </p:cNvCxnSpPr>
            <p:nvPr/>
          </p:nvCxnSpPr>
          <p:spPr bwMode="auto">
            <a:xfrm rot="5400000">
              <a:off x="719339" y="4992022"/>
              <a:ext cx="768376" cy="2746"/>
            </a:xfrm>
            <a:prstGeom prst="straightConnector1">
              <a:avLst/>
            </a:prstGeom>
            <a:noFill/>
            <a:ln w="63500">
              <a:solidFill>
                <a:srgbClr val="000000"/>
              </a:solidFill>
              <a:miter lim="800000"/>
              <a:headEnd/>
              <a:tailEnd type="triangle" w="med" len="med"/>
            </a:ln>
            <a:effectLst/>
          </p:spPr>
        </p:cxnSp>
        <p:cxnSp>
          <p:nvCxnSpPr>
            <p:cNvPr id="19" name="AutoShape 15"/>
            <p:cNvCxnSpPr>
              <a:cxnSpLocks noChangeShapeType="1"/>
              <a:stCxn id="8" idx="1"/>
              <a:endCxn id="58" idx="0"/>
            </p:cNvCxnSpPr>
            <p:nvPr/>
          </p:nvCxnSpPr>
          <p:spPr bwMode="auto">
            <a:xfrm rot="10800000" flipV="1">
              <a:off x="1104901" y="2072942"/>
              <a:ext cx="1542342" cy="1006277"/>
            </a:xfrm>
            <a:prstGeom prst="bentConnector2">
              <a:avLst/>
            </a:prstGeom>
            <a:noFill/>
            <a:ln w="63500">
              <a:solidFill>
                <a:srgbClr val="000000"/>
              </a:solidFill>
              <a:miter lim="800000"/>
              <a:headEnd/>
              <a:tailEnd type="triangle" w="med" len="med"/>
            </a:ln>
            <a:effectLst/>
          </p:spPr>
        </p:cxnSp>
        <p:cxnSp>
          <p:nvCxnSpPr>
            <p:cNvPr id="60" name="AutoShape 13"/>
            <p:cNvCxnSpPr>
              <a:cxnSpLocks noChangeShapeType="1"/>
              <a:stCxn id="58" idx="2"/>
              <a:endCxn id="9" idx="0"/>
            </p:cNvCxnSpPr>
            <p:nvPr/>
          </p:nvCxnSpPr>
          <p:spPr bwMode="auto">
            <a:xfrm rot="5400000">
              <a:off x="776772" y="3844213"/>
              <a:ext cx="656259" cy="1"/>
            </a:xfrm>
            <a:prstGeom prst="straightConnector1">
              <a:avLst/>
            </a:prstGeom>
            <a:noFill/>
            <a:ln w="63500">
              <a:solidFill>
                <a:srgbClr val="000000"/>
              </a:solidFill>
              <a:miter lim="800000"/>
              <a:headEnd/>
              <a:tailEnd type="triangle" w="med" len="med"/>
            </a:ln>
            <a:effectLst/>
          </p:spPr>
        </p:cxnSp>
      </p:grpSp>
      <p:sp>
        <p:nvSpPr>
          <p:cNvPr id="61" name="AutoShape 14"/>
          <p:cNvSpPr>
            <a:spLocks noChangeArrowheads="1"/>
          </p:cNvSpPr>
          <p:nvPr/>
        </p:nvSpPr>
        <p:spPr bwMode="auto">
          <a:xfrm>
            <a:off x="1676400" y="3048000"/>
            <a:ext cx="1524000" cy="465219"/>
          </a:xfrm>
          <a:prstGeom prst="flowChartAlternateProcess">
            <a:avLst/>
          </a:prstGeom>
          <a:solidFill>
            <a:srgbClr val="6699F4"/>
          </a:solidFill>
          <a:ln w="9360">
            <a:solidFill>
              <a:srgbClr val="000000"/>
            </a:solidFill>
            <a:miter lim="800000"/>
            <a:headEnd/>
            <a:tailEnd/>
          </a:ln>
          <a:effectLst/>
        </p:spPr>
        <p:txBody>
          <a:bodyPr wrap="none" lIns="19820" tIns="9912" rIns="19820" bIns="9912" anchor="ctr"/>
          <a:lstStyle/>
          <a:p>
            <a:pPr algn="ctr">
              <a:buClr>
                <a:srgbClr val="FFFFFF"/>
              </a:buClr>
              <a:tabLst>
                <a:tab pos="0" algn="l"/>
                <a:tab pos="262216" algn="l"/>
                <a:tab pos="525363" algn="l"/>
                <a:tab pos="788511" algn="l"/>
                <a:tab pos="1051659" algn="l"/>
                <a:tab pos="1314804" algn="l"/>
                <a:tab pos="1577952" algn="l"/>
                <a:tab pos="1841099" algn="l"/>
                <a:tab pos="2104245" algn="l"/>
                <a:tab pos="2367393" algn="l"/>
                <a:tab pos="2630538" algn="l"/>
                <a:tab pos="2893686" algn="l"/>
                <a:tab pos="3156833" algn="l"/>
                <a:tab pos="3419979" algn="l"/>
                <a:tab pos="3683127" algn="l"/>
                <a:tab pos="3946273" algn="l"/>
                <a:tab pos="4209420" algn="l"/>
                <a:tab pos="4472568" algn="l"/>
                <a:tab pos="4735714" algn="l"/>
                <a:tab pos="4998861" algn="l"/>
                <a:tab pos="5262006" algn="l"/>
              </a:tabLst>
            </a:pPr>
            <a:r>
              <a:rPr lang="en-GB" b="1" dirty="0">
                <a:solidFill>
                  <a:srgbClr val="FFFFFF"/>
                </a:solidFill>
                <a:latin typeface="Arial" charset="0"/>
                <a:ea typeface="MS Mincho" pitchFamily="49" charset="-128"/>
              </a:rPr>
              <a:t>Back-Annotate</a:t>
            </a:r>
          </a:p>
        </p:txBody>
      </p:sp>
      <p:grpSp>
        <p:nvGrpSpPr>
          <p:cNvPr id="34" name="Gruppieren 33"/>
          <p:cNvGrpSpPr/>
          <p:nvPr/>
        </p:nvGrpSpPr>
        <p:grpSpPr>
          <a:xfrm>
            <a:off x="4045400" y="2304621"/>
            <a:ext cx="2675" cy="3078250"/>
            <a:chOff x="4045400" y="2304621"/>
            <a:chExt cx="2675" cy="3078250"/>
          </a:xfrm>
        </p:grpSpPr>
        <p:cxnSp>
          <p:nvCxnSpPr>
            <p:cNvPr id="32" name="AutoShape 8"/>
            <p:cNvCxnSpPr>
              <a:cxnSpLocks noChangeShapeType="1"/>
              <a:stCxn id="14" idx="2"/>
              <a:endCxn id="11" idx="0"/>
            </p:cNvCxnSpPr>
            <p:nvPr/>
          </p:nvCxnSpPr>
          <p:spPr bwMode="auto">
            <a:xfrm rot="5400000">
              <a:off x="3661893" y="4998004"/>
              <a:ext cx="768374" cy="1360"/>
            </a:xfrm>
            <a:prstGeom prst="bentConnector3">
              <a:avLst>
                <a:gd name="adj1" fmla="val 50000"/>
              </a:avLst>
            </a:prstGeom>
            <a:noFill/>
            <a:ln w="63500">
              <a:solidFill>
                <a:srgbClr val="000000"/>
              </a:solidFill>
              <a:miter lim="800000"/>
              <a:headEnd type="triangle"/>
              <a:tailEnd type="triangle" w="med" len="med"/>
            </a:ln>
            <a:effectLst/>
          </p:spPr>
        </p:cxnSp>
        <p:cxnSp>
          <p:nvCxnSpPr>
            <p:cNvPr id="62" name="AutoShape 8"/>
            <p:cNvCxnSpPr>
              <a:cxnSpLocks noChangeShapeType="1"/>
              <a:stCxn id="53" idx="2"/>
              <a:endCxn id="14" idx="0"/>
            </p:cNvCxnSpPr>
            <p:nvPr/>
          </p:nvCxnSpPr>
          <p:spPr bwMode="auto">
            <a:xfrm rot="5400000">
              <a:off x="3701865" y="3824213"/>
              <a:ext cx="691104" cy="1314"/>
            </a:xfrm>
            <a:prstGeom prst="bentConnector3">
              <a:avLst>
                <a:gd name="adj1" fmla="val 50000"/>
              </a:avLst>
            </a:prstGeom>
            <a:noFill/>
            <a:ln w="63500">
              <a:solidFill>
                <a:srgbClr val="000000"/>
              </a:solidFill>
              <a:miter lim="800000"/>
              <a:headEnd type="triangle"/>
              <a:tailEnd type="triangle" w="med" len="med"/>
            </a:ln>
            <a:effectLst/>
          </p:spPr>
        </p:cxnSp>
        <p:cxnSp>
          <p:nvCxnSpPr>
            <p:cNvPr id="97" name="AutoShape 8"/>
            <p:cNvCxnSpPr>
              <a:cxnSpLocks noChangeShapeType="1"/>
              <a:endCxn id="53" idx="0"/>
            </p:cNvCxnSpPr>
            <p:nvPr/>
          </p:nvCxnSpPr>
          <p:spPr bwMode="auto">
            <a:xfrm rot="16200000" flipH="1">
              <a:off x="3681992" y="2669160"/>
              <a:ext cx="730621" cy="1544"/>
            </a:xfrm>
            <a:prstGeom prst="bentConnector3">
              <a:avLst>
                <a:gd name="adj1" fmla="val 50000"/>
              </a:avLst>
            </a:prstGeom>
            <a:noFill/>
            <a:ln w="63500">
              <a:solidFill>
                <a:srgbClr val="000000"/>
              </a:solidFill>
              <a:miter lim="800000"/>
              <a:headEnd type="triangle"/>
              <a:tailEnd type="triangle" w="med" len="med"/>
            </a:ln>
            <a:effectLst/>
          </p:spPr>
        </p:cxnSp>
      </p:grpSp>
      <p:grpSp>
        <p:nvGrpSpPr>
          <p:cNvPr id="35" name="Gruppieren 34"/>
          <p:cNvGrpSpPr/>
          <p:nvPr/>
        </p:nvGrpSpPr>
        <p:grpSpPr>
          <a:xfrm>
            <a:off x="2437606" y="2077244"/>
            <a:ext cx="6829" cy="3294243"/>
            <a:chOff x="2437606" y="2077244"/>
            <a:chExt cx="6829" cy="3294243"/>
          </a:xfrm>
        </p:grpSpPr>
        <p:cxnSp>
          <p:nvCxnSpPr>
            <p:cNvPr id="46" name="AutoShape 8"/>
            <p:cNvCxnSpPr>
              <a:cxnSpLocks noChangeShapeType="1"/>
            </p:cNvCxnSpPr>
            <p:nvPr/>
          </p:nvCxnSpPr>
          <p:spPr bwMode="auto">
            <a:xfrm rot="5400000">
              <a:off x="2060259" y="4987312"/>
              <a:ext cx="767897" cy="454"/>
            </a:xfrm>
            <a:prstGeom prst="bentConnector3">
              <a:avLst>
                <a:gd name="adj1" fmla="val 50000"/>
              </a:avLst>
            </a:prstGeom>
            <a:noFill/>
            <a:ln w="63500">
              <a:solidFill>
                <a:srgbClr val="000000"/>
              </a:solidFill>
              <a:miter lim="800000"/>
              <a:headEnd type="triangle"/>
              <a:tailEnd type="none" w="med" len="med"/>
            </a:ln>
            <a:effectLst/>
          </p:spPr>
        </p:cxnSp>
        <p:cxnSp>
          <p:nvCxnSpPr>
            <p:cNvPr id="63" name="AutoShape 8"/>
            <p:cNvCxnSpPr>
              <a:cxnSpLocks noChangeShapeType="1"/>
              <a:stCxn id="61" idx="2"/>
              <a:endCxn id="18" idx="0"/>
            </p:cNvCxnSpPr>
            <p:nvPr/>
          </p:nvCxnSpPr>
          <p:spPr bwMode="auto">
            <a:xfrm rot="5400000">
              <a:off x="2123016" y="3828603"/>
              <a:ext cx="630768" cy="1588"/>
            </a:xfrm>
            <a:prstGeom prst="bentConnector3">
              <a:avLst>
                <a:gd name="adj1" fmla="val 50000"/>
              </a:avLst>
            </a:prstGeom>
            <a:noFill/>
            <a:ln w="63500">
              <a:solidFill>
                <a:srgbClr val="000000"/>
              </a:solidFill>
              <a:miter lim="800000"/>
              <a:headEnd type="triangle"/>
              <a:tailEnd type="none" w="med" len="med"/>
            </a:ln>
            <a:effectLst/>
          </p:spPr>
        </p:cxnSp>
        <p:cxnSp>
          <p:nvCxnSpPr>
            <p:cNvPr id="100" name="AutoShape 8"/>
            <p:cNvCxnSpPr>
              <a:cxnSpLocks noChangeShapeType="1"/>
              <a:endCxn id="61" idx="0"/>
            </p:cNvCxnSpPr>
            <p:nvPr/>
          </p:nvCxnSpPr>
          <p:spPr bwMode="auto">
            <a:xfrm rot="5400000">
              <a:off x="1952625" y="2562225"/>
              <a:ext cx="971550" cy="1588"/>
            </a:xfrm>
            <a:prstGeom prst="bentConnector3">
              <a:avLst>
                <a:gd name="adj1" fmla="val 50000"/>
              </a:avLst>
            </a:prstGeom>
            <a:noFill/>
            <a:ln w="63500">
              <a:solidFill>
                <a:srgbClr val="000000"/>
              </a:solidFill>
              <a:miter lim="800000"/>
              <a:headEnd type="triangle"/>
              <a:tailEnd type="none" w="med" len="med"/>
            </a:ln>
            <a:effectLst/>
          </p:spPr>
        </p:cxnSp>
      </p:grpSp>
      <p:sp>
        <p:nvSpPr>
          <p:cNvPr id="116" name="Text Box 3"/>
          <p:cNvSpPr txBox="1">
            <a:spLocks noChangeArrowheads="1"/>
          </p:cNvSpPr>
          <p:nvPr/>
        </p:nvSpPr>
        <p:spPr bwMode="auto">
          <a:xfrm>
            <a:off x="489829" y="2519661"/>
            <a:ext cx="530682" cy="259811"/>
          </a:xfrm>
          <a:prstGeom prst="rect">
            <a:avLst/>
          </a:prstGeom>
          <a:solidFill>
            <a:srgbClr val="D5D5D5"/>
          </a:solidFill>
          <a:ln w="9525">
            <a:noFill/>
            <a:round/>
            <a:headEnd/>
            <a:tailEnd/>
          </a:ln>
          <a:effectLst/>
        </p:spPr>
        <p:txBody>
          <a:bodyPr lIns="19401" tIns="10123" rIns="19401" bIns="10123"/>
          <a:lstStyle/>
          <a:p>
            <a:pPr>
              <a:tabLst>
                <a:tab pos="0" algn="l"/>
                <a:tab pos="262216" algn="l"/>
                <a:tab pos="525363" algn="l"/>
                <a:tab pos="788511" algn="l"/>
                <a:tab pos="1051659" algn="l"/>
                <a:tab pos="1314804" algn="l"/>
                <a:tab pos="1577952" algn="l"/>
                <a:tab pos="1841099" algn="l"/>
                <a:tab pos="2104245" algn="l"/>
                <a:tab pos="2367393" algn="l"/>
                <a:tab pos="2630538" algn="l"/>
                <a:tab pos="2893686" algn="l"/>
                <a:tab pos="3156833" algn="l"/>
                <a:tab pos="3419979" algn="l"/>
                <a:tab pos="3683127" algn="l"/>
                <a:tab pos="3946273" algn="l"/>
                <a:tab pos="4209420" algn="l"/>
                <a:tab pos="4472568" algn="l"/>
                <a:tab pos="4735714" algn="l"/>
                <a:tab pos="4998861" algn="l"/>
                <a:tab pos="5262006" algn="l"/>
              </a:tabLst>
            </a:pPr>
            <a:r>
              <a:rPr lang="en-GB" dirty="0">
                <a:solidFill>
                  <a:srgbClr val="000000"/>
                </a:solidFill>
                <a:ea typeface="MS Mincho" pitchFamily="49" charset="-128"/>
              </a:rPr>
              <a:t>SITK</a:t>
            </a:r>
          </a:p>
        </p:txBody>
      </p:sp>
      <p:sp>
        <p:nvSpPr>
          <p:cNvPr id="117" name="Text Box 3"/>
          <p:cNvSpPr txBox="1">
            <a:spLocks noChangeArrowheads="1"/>
          </p:cNvSpPr>
          <p:nvPr/>
        </p:nvSpPr>
        <p:spPr bwMode="auto">
          <a:xfrm>
            <a:off x="408188" y="4944564"/>
            <a:ext cx="653147" cy="259811"/>
          </a:xfrm>
          <a:prstGeom prst="rect">
            <a:avLst/>
          </a:prstGeom>
          <a:solidFill>
            <a:srgbClr val="D5D5D5"/>
          </a:solidFill>
          <a:ln w="9525">
            <a:noFill/>
            <a:round/>
            <a:headEnd/>
            <a:tailEnd/>
          </a:ln>
          <a:effectLst/>
        </p:spPr>
        <p:txBody>
          <a:bodyPr lIns="19401" tIns="10123" rIns="19401" bIns="10123"/>
          <a:lstStyle/>
          <a:p>
            <a:pPr>
              <a:tabLst>
                <a:tab pos="0" algn="l"/>
                <a:tab pos="262216" algn="l"/>
                <a:tab pos="525363" algn="l"/>
                <a:tab pos="788511" algn="l"/>
                <a:tab pos="1051659" algn="l"/>
                <a:tab pos="1314804" algn="l"/>
                <a:tab pos="1577952" algn="l"/>
                <a:tab pos="1841099" algn="l"/>
                <a:tab pos="2104245" algn="l"/>
                <a:tab pos="2367393" algn="l"/>
                <a:tab pos="2630538" algn="l"/>
                <a:tab pos="2893686" algn="l"/>
                <a:tab pos="3156833" algn="l"/>
                <a:tab pos="3419979" algn="l"/>
                <a:tab pos="3683127" algn="l"/>
                <a:tab pos="3946273" algn="l"/>
                <a:tab pos="4209420" algn="l"/>
                <a:tab pos="4472568" algn="l"/>
                <a:tab pos="4735714" algn="l"/>
                <a:tab pos="4998861" algn="l"/>
                <a:tab pos="5262006" algn="l"/>
              </a:tabLst>
            </a:pPr>
            <a:r>
              <a:rPr lang="en-GB" dirty="0">
                <a:solidFill>
                  <a:srgbClr val="000000"/>
                </a:solidFill>
                <a:ea typeface="MS Mincho" pitchFamily="49" charset="-128"/>
              </a:rPr>
              <a:t>MAST</a:t>
            </a:r>
          </a:p>
        </p:txBody>
      </p:sp>
      <p:sp>
        <p:nvSpPr>
          <p:cNvPr id="53" name="AutoShape 10"/>
          <p:cNvSpPr>
            <a:spLocks noChangeArrowheads="1"/>
          </p:cNvSpPr>
          <p:nvPr/>
        </p:nvSpPr>
        <p:spPr bwMode="auto">
          <a:xfrm>
            <a:off x="3348662" y="3035243"/>
            <a:ext cx="1398823" cy="444075"/>
          </a:xfrm>
          <a:prstGeom prst="flowChartAlternateProcess">
            <a:avLst/>
          </a:prstGeom>
          <a:solidFill>
            <a:srgbClr val="6699F4"/>
          </a:solidFill>
          <a:ln w="9360">
            <a:solidFill>
              <a:srgbClr val="000000"/>
            </a:solidFill>
            <a:miter lim="800000"/>
            <a:headEnd/>
            <a:tailEnd/>
          </a:ln>
          <a:effectLst/>
        </p:spPr>
        <p:txBody>
          <a:bodyPr wrap="none" lIns="19820" tIns="9912" rIns="19820" bIns="9912" anchor="ctr"/>
          <a:lstStyle/>
          <a:p>
            <a:pPr algn="ctr">
              <a:buClr>
                <a:srgbClr val="FFFFFF"/>
              </a:buClr>
              <a:tabLst>
                <a:tab pos="0" algn="l"/>
                <a:tab pos="262216" algn="l"/>
                <a:tab pos="525363" algn="l"/>
                <a:tab pos="788511" algn="l"/>
                <a:tab pos="1051659" algn="l"/>
                <a:tab pos="1314804" algn="l"/>
                <a:tab pos="1577952" algn="l"/>
                <a:tab pos="1841099" algn="l"/>
                <a:tab pos="2104245" algn="l"/>
                <a:tab pos="2367393" algn="l"/>
                <a:tab pos="2630538" algn="l"/>
                <a:tab pos="2893686" algn="l"/>
                <a:tab pos="3156833" algn="l"/>
                <a:tab pos="3419979" algn="l"/>
                <a:tab pos="3683127" algn="l"/>
                <a:tab pos="3946273" algn="l"/>
                <a:tab pos="4209420" algn="l"/>
                <a:tab pos="4472568" algn="l"/>
                <a:tab pos="4735714" algn="l"/>
                <a:tab pos="4998861" algn="l"/>
                <a:tab pos="5262006" algn="l"/>
              </a:tabLst>
            </a:pPr>
            <a:r>
              <a:rPr lang="en-GB" b="1" dirty="0">
                <a:solidFill>
                  <a:srgbClr val="FFFFFF"/>
                </a:solidFill>
                <a:latin typeface="Arial" charset="0"/>
                <a:ea typeface="MS Mincho" pitchFamily="49" charset="-128"/>
              </a:rPr>
              <a:t>Cross-Probe</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mph" presetSubtype="0" repeatCount="indefinite" fill="hold" nodeType="clickEffect">
                                  <p:stCondLst>
                                    <p:cond delay="0"/>
                                  </p:stCondLst>
                                  <p:endCondLst>
                                    <p:cond evt="onNext" delay="0">
                                      <p:tgtEl>
                                        <p:sldTgt/>
                                      </p:tgtEl>
                                    </p:cond>
                                  </p:endCondLst>
                                  <p:childTnLst>
                                    <p:anim calcmode="discrete" valueType="str">
                                      <p:cBhvr>
                                        <p:cTn id="6" dur="1000" fill="hold"/>
                                        <p:tgtEl>
                                          <p:spTgt spid="22"/>
                                        </p:tgtEl>
                                        <p:attrNameLst>
                                          <p:attrName>style.visibility</p:attrName>
                                        </p:attrNameLst>
                                      </p:cBhvr>
                                      <p:tavLst>
                                        <p:tav tm="0">
                                          <p:val>
                                            <p:strVal val="hidden"/>
                                          </p:val>
                                        </p:tav>
                                        <p:tav tm="50000">
                                          <p:val>
                                            <p:strVal val="visible"/>
                                          </p:val>
                                        </p:tav>
                                      </p:tavLst>
                                    </p:anim>
                                  </p:childTnLst>
                                </p:cTn>
                              </p:par>
                            </p:childTnLst>
                          </p:cTn>
                        </p:par>
                      </p:childTnLst>
                    </p:cTn>
                  </p:par>
                  <p:par>
                    <p:cTn id="7" fill="hold">
                      <p:stCondLst>
                        <p:cond delay="indefinite"/>
                      </p:stCondLst>
                      <p:childTnLst>
                        <p:par>
                          <p:cTn id="8" fill="hold">
                            <p:stCondLst>
                              <p:cond delay="0"/>
                            </p:stCondLst>
                            <p:childTnLst>
                              <p:par>
                                <p:cTn id="9" presetID="35" presetClass="emph" presetSubtype="0" repeatCount="indefinite" fill="hold" nodeType="clickEffect">
                                  <p:stCondLst>
                                    <p:cond delay="0"/>
                                  </p:stCondLst>
                                  <p:endCondLst>
                                    <p:cond evt="onNext" delay="0">
                                      <p:tgtEl>
                                        <p:sldTgt/>
                                      </p:tgtEl>
                                    </p:cond>
                                  </p:endCondLst>
                                  <p:childTnLst>
                                    <p:anim calcmode="discrete" valueType="str">
                                      <p:cBhvr>
                                        <p:cTn id="10" dur="1000" fill="hold"/>
                                        <p:tgtEl>
                                          <p:spTgt spid="33"/>
                                        </p:tgtEl>
                                        <p:attrNameLst>
                                          <p:attrName>style.visibility</p:attrName>
                                        </p:attrNameLst>
                                      </p:cBhvr>
                                      <p:tavLst>
                                        <p:tav tm="0">
                                          <p:val>
                                            <p:strVal val="hidden"/>
                                          </p:val>
                                        </p:tav>
                                        <p:tav tm="50000">
                                          <p:val>
                                            <p:strVal val="visible"/>
                                          </p:val>
                                        </p:tav>
                                      </p:tavLst>
                                    </p:anim>
                                  </p:childTnLst>
                                </p:cTn>
                              </p:par>
                            </p:childTnLst>
                          </p:cTn>
                        </p:par>
                      </p:childTnLst>
                    </p:cTn>
                  </p:par>
                  <p:par>
                    <p:cTn id="11" fill="hold">
                      <p:stCondLst>
                        <p:cond delay="indefinite"/>
                      </p:stCondLst>
                      <p:childTnLst>
                        <p:par>
                          <p:cTn id="12" fill="hold">
                            <p:stCondLst>
                              <p:cond delay="0"/>
                            </p:stCondLst>
                            <p:childTnLst>
                              <p:par>
                                <p:cTn id="13" presetID="35" presetClass="emph" presetSubtype="0" repeatCount="indefinite" fill="hold" nodeType="clickEffect">
                                  <p:stCondLst>
                                    <p:cond delay="0"/>
                                  </p:stCondLst>
                                  <p:endCondLst>
                                    <p:cond evt="onNext" delay="0">
                                      <p:tgtEl>
                                        <p:sldTgt/>
                                      </p:tgtEl>
                                    </p:cond>
                                  </p:endCondLst>
                                  <p:childTnLst>
                                    <p:anim calcmode="discrete" valueType="str">
                                      <p:cBhvr>
                                        <p:cTn id="14" dur="1000" fill="hold"/>
                                        <p:tgtEl>
                                          <p:spTgt spid="34"/>
                                        </p:tgtEl>
                                        <p:attrNameLst>
                                          <p:attrName>style.visibility</p:attrName>
                                        </p:attrNameLst>
                                      </p:cBhvr>
                                      <p:tavLst>
                                        <p:tav tm="0">
                                          <p:val>
                                            <p:strVal val="hidden"/>
                                          </p:val>
                                        </p:tav>
                                        <p:tav tm="50000">
                                          <p:val>
                                            <p:strVal val="visible"/>
                                          </p:val>
                                        </p:tav>
                                      </p:tavLst>
                                    </p:anim>
                                  </p:childTnLst>
                                </p:cTn>
                              </p:par>
                            </p:childTnLst>
                          </p:cTn>
                        </p:par>
                      </p:childTnLst>
                    </p:cTn>
                  </p:par>
                  <p:par>
                    <p:cTn id="15" fill="hold">
                      <p:stCondLst>
                        <p:cond delay="indefinite"/>
                      </p:stCondLst>
                      <p:childTnLst>
                        <p:par>
                          <p:cTn id="16" fill="hold">
                            <p:stCondLst>
                              <p:cond delay="0"/>
                            </p:stCondLst>
                            <p:childTnLst>
                              <p:par>
                                <p:cTn id="17" presetID="35" presetClass="emph" presetSubtype="0" repeatCount="indefinite" fill="hold" nodeType="clickEffect">
                                  <p:stCondLst>
                                    <p:cond delay="0"/>
                                  </p:stCondLst>
                                  <p:childTnLst>
                                    <p:anim calcmode="discrete" valueType="str">
                                      <p:cBhvr>
                                        <p:cTn id="18" dur="1000" fill="hold"/>
                                        <p:tgtEl>
                                          <p:spTgt spid="35"/>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9810" name="Picture 2"/>
          <p:cNvPicPr>
            <a:picLocks noChangeAspect="1" noChangeArrowheads="1"/>
          </p:cNvPicPr>
          <p:nvPr/>
        </p:nvPicPr>
        <p:blipFill>
          <a:blip r:embed="rId3" cstate="print"/>
          <a:srcRect/>
          <a:stretch>
            <a:fillRect/>
          </a:stretch>
        </p:blipFill>
        <p:spPr bwMode="auto">
          <a:xfrm>
            <a:off x="228600" y="1143000"/>
            <a:ext cx="6233942" cy="4957763"/>
          </a:xfrm>
          <a:prstGeom prst="rect">
            <a:avLst/>
          </a:prstGeom>
          <a:gradFill rotWithShape="0">
            <a:gsLst>
              <a:gs pos="0">
                <a:srgbClr val="CCFFCC"/>
              </a:gs>
              <a:gs pos="100000">
                <a:srgbClr val="ECFEEC"/>
              </a:gs>
            </a:gsLst>
            <a:lin ang="8100000" scaled="1"/>
          </a:gradFill>
          <a:ln w="9525">
            <a:noFill/>
            <a:round/>
            <a:headEnd/>
            <a:tailEnd/>
          </a:ln>
          <a:effectLst>
            <a:outerShdw dist="107933" dir="2700000" algn="ctr" rotWithShape="0">
              <a:srgbClr val="808080"/>
            </a:outerShdw>
          </a:effectLst>
        </p:spPr>
      </p:pic>
      <p:sp>
        <p:nvSpPr>
          <p:cNvPr id="14337" name="Rectangle 1"/>
          <p:cNvSpPr>
            <a:spLocks noGrp="1" noChangeArrowheads="1"/>
          </p:cNvSpPr>
          <p:nvPr>
            <p:ph type="title"/>
          </p:nvPr>
        </p:nvSpPr>
        <p:spPr>
          <a:xfrm>
            <a:off x="250825" y="157163"/>
            <a:ext cx="6046788" cy="1141412"/>
          </a:xfrm>
          <a:ln/>
        </p:spPr>
        <p:txBody>
          <a:bodyPr/>
          <a:lstStyle/>
          <a:p>
            <a:pPr>
              <a:tabLst>
                <a:tab pos="0" algn="l"/>
                <a:tab pos="447603" algn="l"/>
                <a:tab pos="896797" algn="l"/>
                <a:tab pos="1345988" algn="l"/>
                <a:tab pos="1795179" algn="l"/>
                <a:tab pos="2244371" algn="l"/>
                <a:tab pos="2693564" algn="l"/>
                <a:tab pos="3142754" algn="l"/>
                <a:tab pos="3591948" algn="l"/>
                <a:tab pos="4041139" algn="l"/>
                <a:tab pos="4490330" algn="l"/>
                <a:tab pos="4939521" algn="l"/>
                <a:tab pos="5388714" algn="l"/>
                <a:tab pos="5837905" algn="l"/>
                <a:tab pos="6287097" algn="l"/>
                <a:tab pos="6736286" algn="l"/>
                <a:tab pos="7185481" algn="l"/>
                <a:tab pos="7634671" algn="l"/>
                <a:tab pos="8083865" algn="l"/>
                <a:tab pos="8533056" algn="l"/>
                <a:tab pos="8982247" algn="l"/>
              </a:tabLst>
            </a:pPr>
            <a:r>
              <a:rPr lang="en-GB" dirty="0" smtClean="0"/>
              <a:t>Zuken Saber </a:t>
            </a:r>
            <a:r>
              <a:rPr lang="en-GB" dirty="0" err="1" smtClean="0"/>
              <a:t>FrameWay</a:t>
            </a:r>
            <a:endParaRPr lang="en-GB" dirty="0"/>
          </a:p>
        </p:txBody>
      </p:sp>
      <p:sp>
        <p:nvSpPr>
          <p:cNvPr id="14340" name="Rectangle 4"/>
          <p:cNvSpPr>
            <a:spLocks noChangeArrowheads="1"/>
          </p:cNvSpPr>
          <p:nvPr/>
        </p:nvSpPr>
        <p:spPr bwMode="auto">
          <a:xfrm>
            <a:off x="1676400" y="5029200"/>
            <a:ext cx="3703889" cy="692829"/>
          </a:xfrm>
          <a:prstGeom prst="rect">
            <a:avLst/>
          </a:prstGeom>
          <a:gradFill rotWithShape="0">
            <a:gsLst>
              <a:gs pos="0">
                <a:srgbClr val="CCFFCC"/>
              </a:gs>
              <a:gs pos="100000">
                <a:srgbClr val="ECFEEC"/>
              </a:gs>
            </a:gsLst>
            <a:lin ang="8100000" scaled="1"/>
          </a:gradFill>
          <a:ln w="9525">
            <a:noFill/>
            <a:round/>
            <a:headEnd/>
            <a:tailEnd/>
          </a:ln>
          <a:effectLst>
            <a:outerShdw dist="107933" dir="2700000" algn="ctr" rotWithShape="0">
              <a:srgbClr val="808080"/>
            </a:outerShdw>
          </a:effectLst>
        </p:spPr>
        <p:txBody>
          <a:bodyPr lIns="89985" tIns="46792" rIns="89985" bIns="46792"/>
          <a:lstStyle/>
          <a:p>
            <a:pPr algn="ctr">
              <a:spcBef>
                <a:spcPts val="450"/>
              </a:spcBef>
              <a:spcAft>
                <a:spcPts val="1125"/>
              </a:spcAft>
              <a:tabLst>
                <a:tab pos="0" algn="l"/>
                <a:tab pos="447603" algn="l"/>
                <a:tab pos="896797" algn="l"/>
                <a:tab pos="1345988" algn="l"/>
                <a:tab pos="1795179" algn="l"/>
                <a:tab pos="2244371" algn="l"/>
                <a:tab pos="2693564" algn="l"/>
                <a:tab pos="3142754" algn="l"/>
                <a:tab pos="3591948" algn="l"/>
                <a:tab pos="4041139" algn="l"/>
                <a:tab pos="4490330" algn="l"/>
                <a:tab pos="4939521" algn="l"/>
                <a:tab pos="5388714" algn="l"/>
                <a:tab pos="5837905" algn="l"/>
                <a:tab pos="6287097" algn="l"/>
                <a:tab pos="6736286" algn="l"/>
                <a:tab pos="7185481" algn="l"/>
                <a:tab pos="7634671" algn="l"/>
                <a:tab pos="8083865" algn="l"/>
                <a:tab pos="8533056" algn="l"/>
                <a:tab pos="8982247" algn="l"/>
              </a:tabLst>
            </a:pPr>
            <a:r>
              <a:rPr lang="en-GB" sz="1800" b="1" dirty="0" err="1" smtClean="0">
                <a:solidFill>
                  <a:srgbClr val="000000"/>
                </a:solidFill>
              </a:rPr>
              <a:t>Ein</a:t>
            </a:r>
            <a:r>
              <a:rPr lang="en-GB" sz="1800" b="1" dirty="0" smtClean="0">
                <a:solidFill>
                  <a:srgbClr val="000000"/>
                </a:solidFill>
              </a:rPr>
              <a:t> </a:t>
            </a:r>
            <a:r>
              <a:rPr lang="en-GB" sz="1800" b="1" dirty="0" err="1" smtClean="0">
                <a:solidFill>
                  <a:srgbClr val="000000"/>
                </a:solidFill>
              </a:rPr>
              <a:t>gemeinsamer</a:t>
            </a:r>
            <a:r>
              <a:rPr lang="en-GB" sz="1800" b="1" dirty="0" smtClean="0">
                <a:solidFill>
                  <a:srgbClr val="000000"/>
                </a:solidFill>
              </a:rPr>
              <a:t> Plan </a:t>
            </a:r>
            <a:r>
              <a:rPr lang="en-GB" sz="1800" dirty="0" err="1" smtClean="0">
                <a:solidFill>
                  <a:srgbClr val="000000"/>
                </a:solidFill>
              </a:rPr>
              <a:t>für</a:t>
            </a:r>
            <a:r>
              <a:rPr lang="en-GB" sz="1800" dirty="0" smtClean="0">
                <a:solidFill>
                  <a:srgbClr val="000000"/>
                </a:solidFill>
              </a:rPr>
              <a:t> die </a:t>
            </a:r>
            <a:r>
              <a:rPr lang="en-GB" sz="1800" dirty="0" err="1" smtClean="0">
                <a:solidFill>
                  <a:srgbClr val="000000"/>
                </a:solidFill>
              </a:rPr>
              <a:t>Entwicklung</a:t>
            </a:r>
            <a:r>
              <a:rPr lang="en-GB" sz="1800" smtClean="0">
                <a:solidFill>
                  <a:srgbClr val="000000"/>
                </a:solidFill>
              </a:rPr>
              <a:t>  </a:t>
            </a:r>
            <a:r>
              <a:rPr lang="en-GB" sz="1800" dirty="0" smtClean="0">
                <a:solidFill>
                  <a:srgbClr val="000000"/>
                </a:solidFill>
              </a:rPr>
              <a:t>und Simulation</a:t>
            </a:r>
            <a:endParaRPr lang="en-GB" sz="1800" b="1" dirty="0">
              <a:solidFill>
                <a:srgbClr val="000000"/>
              </a:solidFill>
            </a:endParaRPr>
          </a:p>
        </p:txBody>
      </p:sp>
      <p:pic>
        <p:nvPicPr>
          <p:cNvPr id="1026" name="Picture 2"/>
          <p:cNvPicPr>
            <a:picLocks noChangeAspect="1" noChangeArrowheads="1"/>
          </p:cNvPicPr>
          <p:nvPr/>
        </p:nvPicPr>
        <p:blipFill>
          <a:blip r:embed="rId4" cstate="print"/>
          <a:srcRect/>
          <a:stretch>
            <a:fillRect/>
          </a:stretch>
        </p:blipFill>
        <p:spPr bwMode="auto">
          <a:xfrm>
            <a:off x="6019800" y="1676400"/>
            <a:ext cx="2819400" cy="4524308"/>
          </a:xfrm>
          <a:prstGeom prst="rect">
            <a:avLst/>
          </a:prstGeom>
          <a:gradFill rotWithShape="0">
            <a:gsLst>
              <a:gs pos="0">
                <a:srgbClr val="CCFFCC"/>
              </a:gs>
              <a:gs pos="100000">
                <a:srgbClr val="ECFEEC"/>
              </a:gs>
            </a:gsLst>
            <a:lin ang="8100000" scaled="1"/>
          </a:gradFill>
          <a:ln w="9525">
            <a:noFill/>
            <a:round/>
            <a:headEnd/>
            <a:tailEnd/>
          </a:ln>
          <a:effectLst>
            <a:outerShdw dist="107933" dir="2700000" algn="ctr" rotWithShape="0">
              <a:srgbClr val="808080"/>
            </a:outerShdw>
          </a:effec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8786" name="Picture 2"/>
          <p:cNvPicPr>
            <a:picLocks noChangeAspect="1" noChangeArrowheads="1"/>
          </p:cNvPicPr>
          <p:nvPr/>
        </p:nvPicPr>
        <p:blipFill>
          <a:blip r:embed="rId3" cstate="print"/>
          <a:srcRect/>
          <a:stretch>
            <a:fillRect/>
          </a:stretch>
        </p:blipFill>
        <p:spPr bwMode="auto">
          <a:xfrm>
            <a:off x="228599" y="1143000"/>
            <a:ext cx="6705601" cy="4107181"/>
          </a:xfrm>
          <a:prstGeom prst="rect">
            <a:avLst/>
          </a:prstGeom>
          <a:gradFill rotWithShape="0">
            <a:gsLst>
              <a:gs pos="0">
                <a:srgbClr val="CCFFCC"/>
              </a:gs>
              <a:gs pos="100000">
                <a:srgbClr val="ECFEEC"/>
              </a:gs>
            </a:gsLst>
            <a:lin ang="8100000" scaled="1"/>
          </a:gradFill>
          <a:ln w="9525">
            <a:noFill/>
            <a:round/>
            <a:headEnd/>
            <a:tailEnd/>
          </a:ln>
          <a:effectLst>
            <a:outerShdw dist="107933" dir="2700000" algn="ctr" rotWithShape="0">
              <a:srgbClr val="808080"/>
            </a:outerShdw>
          </a:effectLst>
        </p:spPr>
      </p:pic>
      <p:sp>
        <p:nvSpPr>
          <p:cNvPr id="7170" name="Rectangle 1"/>
          <p:cNvSpPr>
            <a:spLocks noGrp="1" noChangeArrowheads="1"/>
          </p:cNvSpPr>
          <p:nvPr>
            <p:ph type="title"/>
          </p:nvPr>
        </p:nvSpPr>
        <p:spPr/>
        <p:txBody>
          <a:bodyPr/>
          <a:lstStyle/>
          <a:p>
            <a:pPr>
              <a:tabLst>
                <a:tab pos="0" algn="l"/>
                <a:tab pos="913110" algn="l"/>
                <a:tab pos="1827151" algn="l"/>
                <a:tab pos="2741191" algn="l"/>
                <a:tab pos="3655231" algn="l"/>
                <a:tab pos="4569271" algn="l"/>
                <a:tab pos="5483312" algn="l"/>
                <a:tab pos="6397352" algn="l"/>
              </a:tabLst>
            </a:pPr>
            <a:r>
              <a:rPr lang="en-GB" sz="2300" dirty="0" err="1" smtClean="0"/>
              <a:t>Bidirektionale</a:t>
            </a:r>
            <a:r>
              <a:rPr lang="en-GB" sz="2300" dirty="0" smtClean="0"/>
              <a:t> </a:t>
            </a:r>
            <a:r>
              <a:rPr lang="en-GB" sz="2300" dirty="0" err="1" smtClean="0"/>
              <a:t>Kommunikation</a:t>
            </a:r>
            <a:endParaRPr lang="en-GB" sz="2200" dirty="0" smtClean="0"/>
          </a:p>
        </p:txBody>
      </p:sp>
      <p:sp>
        <p:nvSpPr>
          <p:cNvPr id="4" name="AutoShape 3"/>
          <p:cNvSpPr>
            <a:spLocks noChangeArrowheads="1"/>
          </p:cNvSpPr>
          <p:nvPr/>
        </p:nvSpPr>
        <p:spPr bwMode="auto">
          <a:xfrm>
            <a:off x="3581400" y="3352800"/>
            <a:ext cx="949321" cy="2136775"/>
          </a:xfrm>
          <a:prstGeom prst="curvedRightArrow">
            <a:avLst>
              <a:gd name="adj1" fmla="val 34476"/>
              <a:gd name="adj2" fmla="val 66284"/>
              <a:gd name="adj3" fmla="val 33333"/>
            </a:avLst>
          </a:prstGeom>
          <a:gradFill rotWithShape="0">
            <a:gsLst>
              <a:gs pos="0">
                <a:srgbClr val="FF9900"/>
              </a:gs>
              <a:gs pos="100000">
                <a:srgbClr val="432A72"/>
              </a:gs>
            </a:gsLst>
            <a:lin ang="13500000" scaled="1"/>
          </a:gradFill>
          <a:ln w="9360">
            <a:solidFill>
              <a:srgbClr val="000000"/>
            </a:solidFill>
            <a:miter lim="800000"/>
            <a:headEnd/>
            <a:tailEnd/>
          </a:ln>
          <a:effectLst/>
        </p:spPr>
        <p:txBody>
          <a:bodyPr wrap="none" lIns="91425" tIns="45712" rIns="91425" bIns="45712" anchor="ctr"/>
          <a:lstStyle/>
          <a:p>
            <a:endParaRPr lang="en-US" dirty="0"/>
          </a:p>
        </p:txBody>
      </p:sp>
      <p:pic>
        <p:nvPicPr>
          <p:cNvPr id="1398788" name="Picture 4"/>
          <p:cNvPicPr>
            <a:picLocks noChangeAspect="1" noChangeArrowheads="1"/>
          </p:cNvPicPr>
          <p:nvPr/>
        </p:nvPicPr>
        <p:blipFill>
          <a:blip r:embed="rId4" cstate="print"/>
          <a:srcRect/>
          <a:stretch>
            <a:fillRect/>
          </a:stretch>
        </p:blipFill>
        <p:spPr bwMode="auto">
          <a:xfrm>
            <a:off x="4769444" y="2590800"/>
            <a:ext cx="4153933" cy="3714750"/>
          </a:xfrm>
          <a:prstGeom prst="rect">
            <a:avLst/>
          </a:prstGeom>
          <a:gradFill rotWithShape="0">
            <a:gsLst>
              <a:gs pos="0">
                <a:srgbClr val="CCFFCC"/>
              </a:gs>
              <a:gs pos="100000">
                <a:srgbClr val="ECFEEC"/>
              </a:gs>
            </a:gsLst>
            <a:lin ang="8100000" scaled="1"/>
          </a:gradFill>
          <a:ln w="9525">
            <a:noFill/>
            <a:round/>
            <a:headEnd/>
            <a:tailEnd/>
          </a:ln>
          <a:effectLst>
            <a:outerShdw dist="107933" dir="2700000" algn="ctr" rotWithShape="0">
              <a:srgbClr val="808080"/>
            </a:outerShdw>
          </a:effectLst>
        </p:spPr>
      </p:pic>
      <p:sp>
        <p:nvSpPr>
          <p:cNvPr id="8" name="Rectangle 4"/>
          <p:cNvSpPr>
            <a:spLocks noChangeArrowheads="1"/>
          </p:cNvSpPr>
          <p:nvPr/>
        </p:nvSpPr>
        <p:spPr bwMode="auto">
          <a:xfrm>
            <a:off x="457200" y="5181600"/>
            <a:ext cx="3703889" cy="914400"/>
          </a:xfrm>
          <a:prstGeom prst="rect">
            <a:avLst/>
          </a:prstGeom>
          <a:gradFill rotWithShape="0">
            <a:gsLst>
              <a:gs pos="0">
                <a:srgbClr val="CCFFCC"/>
              </a:gs>
              <a:gs pos="100000">
                <a:srgbClr val="ECFEEC"/>
              </a:gs>
            </a:gsLst>
            <a:lin ang="8100000" scaled="1"/>
          </a:gradFill>
          <a:ln w="9525">
            <a:noFill/>
            <a:round/>
            <a:headEnd/>
            <a:tailEnd/>
          </a:ln>
          <a:effectLst>
            <a:outerShdw dist="107933" dir="2700000" algn="ctr" rotWithShape="0">
              <a:srgbClr val="808080"/>
            </a:outerShdw>
          </a:effectLst>
        </p:spPr>
        <p:txBody>
          <a:bodyPr lIns="89985" tIns="46792" rIns="89985" bIns="46792"/>
          <a:lstStyle/>
          <a:p>
            <a:pPr algn="ctr">
              <a:spcBef>
                <a:spcPts val="450"/>
              </a:spcBef>
              <a:spcAft>
                <a:spcPts val="1125"/>
              </a:spcAft>
              <a:tabLst>
                <a:tab pos="0" algn="l"/>
                <a:tab pos="447603" algn="l"/>
                <a:tab pos="896797" algn="l"/>
                <a:tab pos="1345988" algn="l"/>
                <a:tab pos="1795179" algn="l"/>
                <a:tab pos="2244371" algn="l"/>
                <a:tab pos="2693564" algn="l"/>
                <a:tab pos="3142754" algn="l"/>
                <a:tab pos="3591948" algn="l"/>
                <a:tab pos="4041139" algn="l"/>
                <a:tab pos="4490330" algn="l"/>
                <a:tab pos="4939521" algn="l"/>
                <a:tab pos="5388714" algn="l"/>
                <a:tab pos="5837905" algn="l"/>
                <a:tab pos="6287097" algn="l"/>
                <a:tab pos="6736286" algn="l"/>
                <a:tab pos="7185481" algn="l"/>
                <a:tab pos="7634671" algn="l"/>
                <a:tab pos="8083865" algn="l"/>
                <a:tab pos="8533056" algn="l"/>
                <a:tab pos="8982247" algn="l"/>
              </a:tabLst>
            </a:pPr>
            <a:r>
              <a:rPr lang="en-GB" sz="1800" b="1" dirty="0" err="1" smtClean="0">
                <a:solidFill>
                  <a:srgbClr val="000000"/>
                </a:solidFill>
              </a:rPr>
              <a:t>Tiefe</a:t>
            </a:r>
            <a:r>
              <a:rPr lang="en-GB" sz="1800" b="1" dirty="0" smtClean="0">
                <a:solidFill>
                  <a:srgbClr val="000000"/>
                </a:solidFill>
              </a:rPr>
              <a:t> </a:t>
            </a:r>
            <a:r>
              <a:rPr lang="en-GB" sz="1800" dirty="0" smtClean="0">
                <a:solidFill>
                  <a:srgbClr val="000000"/>
                </a:solidFill>
              </a:rPr>
              <a:t>Integration </a:t>
            </a:r>
            <a:r>
              <a:rPr lang="en-GB" sz="1800" dirty="0" err="1" smtClean="0">
                <a:solidFill>
                  <a:srgbClr val="000000"/>
                </a:solidFill>
              </a:rPr>
              <a:t>der</a:t>
            </a:r>
            <a:r>
              <a:rPr lang="en-GB" sz="1800" dirty="0" smtClean="0">
                <a:solidFill>
                  <a:srgbClr val="000000"/>
                </a:solidFill>
              </a:rPr>
              <a:t> </a:t>
            </a:r>
            <a:r>
              <a:rPr lang="en-GB" sz="1800" dirty="0" err="1" smtClean="0">
                <a:solidFill>
                  <a:srgbClr val="000000"/>
                </a:solidFill>
              </a:rPr>
              <a:t>Systeme</a:t>
            </a:r>
            <a:r>
              <a:rPr lang="en-GB" sz="1800" dirty="0" smtClean="0">
                <a:solidFill>
                  <a:srgbClr val="000000"/>
                </a:solidFill>
              </a:rPr>
              <a:t> von Zuken &amp; Synopsys </a:t>
            </a:r>
            <a:endParaRPr lang="en-GB" sz="1800" b="1" dirty="0">
              <a:solidFill>
                <a:srgbClr val="000000"/>
              </a:solidFill>
            </a:endParaRPr>
          </a:p>
        </p:txBody>
      </p:sp>
      <p:sp>
        <p:nvSpPr>
          <p:cNvPr id="9" name="AutoShape 3"/>
          <p:cNvSpPr>
            <a:spLocks noChangeArrowheads="1"/>
          </p:cNvSpPr>
          <p:nvPr/>
        </p:nvSpPr>
        <p:spPr bwMode="auto">
          <a:xfrm rot="10800000">
            <a:off x="6096000" y="3276600"/>
            <a:ext cx="949321" cy="2136775"/>
          </a:xfrm>
          <a:prstGeom prst="curvedRightArrow">
            <a:avLst>
              <a:gd name="adj1" fmla="val 34476"/>
              <a:gd name="adj2" fmla="val 66284"/>
              <a:gd name="adj3" fmla="val 33333"/>
            </a:avLst>
          </a:prstGeom>
          <a:gradFill rotWithShape="0">
            <a:gsLst>
              <a:gs pos="0">
                <a:srgbClr val="FF9900"/>
              </a:gs>
              <a:gs pos="100000">
                <a:srgbClr val="432A72"/>
              </a:gs>
            </a:gsLst>
            <a:lin ang="13500000" scaled="1"/>
          </a:gradFill>
          <a:ln w="9360">
            <a:solidFill>
              <a:srgbClr val="000000"/>
            </a:solidFill>
            <a:miter lim="800000"/>
            <a:headEnd/>
            <a:tailEnd/>
          </a:ln>
          <a:effectLst/>
        </p:spPr>
        <p:txBody>
          <a:bodyPr wrap="none" lIns="91425" tIns="45712" rIns="91425" bIns="45712" anchor="ctr"/>
          <a:lstStyle/>
          <a:p>
            <a:endParaRPr lang="en-US" dirty="0"/>
          </a:p>
        </p:txBody>
      </p:sp>
    </p:spTree>
  </p:cSld>
  <p:clrMapOvr>
    <a:masterClrMapping/>
  </p:clrMapOvr>
  <p:transition>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Design1">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resentation3">
      <a:majorFont>
        <a:latin typeface="Arial"/>
        <a:ea typeface="Arial"/>
        <a:cs typeface="Arial"/>
      </a:majorFont>
      <a:minorFont>
        <a:latin typeface="Arial"/>
        <a:ea typeface="Arial"/>
        <a:cs typeface="Arial"/>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Presentation3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resentation3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resentation3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resentation3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resentation3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resentation3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resentation3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resentation3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resentation3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resentation3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resentation3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resentation3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Larissa-Design">
  <a:themeElements>
    <a:clrScheme name="">
      <a:dk1>
        <a:srgbClr val="000000"/>
      </a:dk1>
      <a:lt1>
        <a:srgbClr val="FFFFFF"/>
      </a:lt1>
      <a:dk2>
        <a:srgbClr val="00CC00"/>
      </a:dk2>
      <a:lt2>
        <a:srgbClr val="808080"/>
      </a:lt2>
      <a:accent1>
        <a:srgbClr val="CC00FF"/>
      </a:accent1>
      <a:accent2>
        <a:srgbClr val="6666FF"/>
      </a:accent2>
      <a:accent3>
        <a:srgbClr val="FFFFFF"/>
      </a:accent3>
      <a:accent4>
        <a:srgbClr val="000000"/>
      </a:accent4>
      <a:accent5>
        <a:srgbClr val="E2AAFF"/>
      </a:accent5>
      <a:accent6>
        <a:srgbClr val="5C5CE7"/>
      </a:accent6>
      <a:hlink>
        <a:srgbClr val="FF9900"/>
      </a:hlink>
      <a:folHlink>
        <a:srgbClr val="CC00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Design">
  <a:themeElements>
    <a:clrScheme name="">
      <a:dk1>
        <a:srgbClr val="000000"/>
      </a:dk1>
      <a:lt1>
        <a:srgbClr val="FFFFFF"/>
      </a:lt1>
      <a:dk2>
        <a:srgbClr val="00CC00"/>
      </a:dk2>
      <a:lt2>
        <a:srgbClr val="808080"/>
      </a:lt2>
      <a:accent1>
        <a:srgbClr val="CC00FF"/>
      </a:accent1>
      <a:accent2>
        <a:srgbClr val="6666FF"/>
      </a:accent2>
      <a:accent3>
        <a:srgbClr val="FFFFFF"/>
      </a:accent3>
      <a:accent4>
        <a:srgbClr val="000000"/>
      </a:accent4>
      <a:accent5>
        <a:srgbClr val="E2AAFF"/>
      </a:accent5>
      <a:accent6>
        <a:srgbClr val="5C5CE7"/>
      </a:accent6>
      <a:hlink>
        <a:srgbClr val="FF9900"/>
      </a:hlink>
      <a:folHlink>
        <a:srgbClr val="CC00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0</TotalTime>
  <Words>910</Words>
  <Application>Microsoft Office PowerPoint</Application>
  <PresentationFormat>Letter (8,5x11 Zoll)</PresentationFormat>
  <Paragraphs>242</Paragraphs>
  <Slides>18</Slides>
  <Notes>15</Notes>
  <HiddenSlides>0</HiddenSlides>
  <MMClips>0</MMClips>
  <ScaleCrop>false</ScaleCrop>
  <HeadingPairs>
    <vt:vector size="4" baseType="variant">
      <vt:variant>
        <vt:lpstr>Design</vt:lpstr>
      </vt:variant>
      <vt:variant>
        <vt:i4>1</vt:i4>
      </vt:variant>
      <vt:variant>
        <vt:lpstr>Folientitel</vt:lpstr>
      </vt:variant>
      <vt:variant>
        <vt:i4>18</vt:i4>
      </vt:variant>
    </vt:vector>
  </HeadingPairs>
  <TitlesOfParts>
    <vt:vector size="19" baseType="lpstr">
      <vt:lpstr>Design1</vt:lpstr>
      <vt:lpstr>Erstellung &amp; Verifikation  von Mechatronik-Systemen</vt:lpstr>
      <vt:lpstr>Mechatronik-Systeme</vt:lpstr>
      <vt:lpstr>Hardware basierter Aufbau</vt:lpstr>
      <vt:lpstr>Aufbau eines virtuellen Prototyps</vt:lpstr>
      <vt:lpstr>Herausforderungen in der Mechatronik</vt:lpstr>
      <vt:lpstr>Die Lösung: E3.cable/CR-5000 und Saber</vt:lpstr>
      <vt:lpstr>E3.cable/CR-5000 Saber FrameWay</vt:lpstr>
      <vt:lpstr>Zuken Saber FrameWay</vt:lpstr>
      <vt:lpstr>Bidirektionale Kommunikation</vt:lpstr>
      <vt:lpstr>Zuken – Synopsys Virtual HW/SW Integration</vt:lpstr>
      <vt:lpstr>Saber Umgebung</vt:lpstr>
      <vt:lpstr>Saber Modell-Bibliotheken</vt:lpstr>
      <vt:lpstr>Aufbau eines robusten Systems mit Saber</vt:lpstr>
      <vt:lpstr>Saber-Umgebung</vt:lpstr>
      <vt:lpstr>Kundenbestätigung</vt:lpstr>
      <vt:lpstr>Was sind die Vorteile?</vt:lpstr>
      <vt:lpstr>Diskussion</vt:lpstr>
      <vt:lpstr>Herzlichen Dank für Ihre Aufmerksamkeit!</vt:lpstr>
    </vt:vector>
  </TitlesOfParts>
  <Company>Zuken GmbH &amp; Synopsys,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CR-5000/Saber Zuken Frameway</dc:title>
  <dc:subject>Engineering Days 2008</dc:subject>
  <dc:creator>Martin Santen &amp; Thorsten Gerke</dc:creator>
  <cp:lastModifiedBy>Ulrich Prottung</cp:lastModifiedBy>
  <cp:revision>222</cp:revision>
  <cp:lastPrinted>2006-04-25T17:15:01Z</cp:lastPrinted>
  <dcterms:created xsi:type="dcterms:W3CDTF">2007-05-01T12:44:45Z</dcterms:created>
  <dcterms:modified xsi:type="dcterms:W3CDTF">2009-09-28T14:04:48Z</dcterms:modified>
</cp:coreProperties>
</file>