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71" r:id="rId2"/>
    <p:sldId id="283" r:id="rId3"/>
    <p:sldId id="272" r:id="rId4"/>
    <p:sldId id="265" r:id="rId5"/>
    <p:sldId id="285" r:id="rId6"/>
    <p:sldId id="286" r:id="rId7"/>
    <p:sldId id="273" r:id="rId8"/>
    <p:sldId id="267" r:id="rId9"/>
    <p:sldId id="274" r:id="rId10"/>
    <p:sldId id="288" r:id="rId11"/>
    <p:sldId id="277" r:id="rId12"/>
    <p:sldId id="278" r:id="rId13"/>
    <p:sldId id="279" r:id="rId14"/>
    <p:sldId id="280" r:id="rId15"/>
    <p:sldId id="270" r:id="rId16"/>
    <p:sldId id="284" r:id="rId17"/>
    <p:sldId id="287" r:id="rId18"/>
    <p:sldId id="276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4B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41" autoAdjust="0"/>
    <p:restoredTop sz="70424" autoAdjust="0"/>
  </p:normalViewPr>
  <p:slideViewPr>
    <p:cSldViewPr snapToGrid="0">
      <p:cViewPr varScale="1">
        <p:scale>
          <a:sx n="93" d="100"/>
          <a:sy n="93" d="100"/>
        </p:scale>
        <p:origin x="1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78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C7F4E8-8F01-4C81-8D1E-E3A399A30BB2}" type="datetimeFigureOut">
              <a:rPr lang="ru-RU" smtClean="0"/>
              <a:t>12.07.2016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3902B-0028-447D-8C04-1DC36ACBB1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554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9C52F4-5F7D-4AA1-A03C-7CC1B6984C16}" type="datetimeFigureOut">
              <a:rPr lang="ru-RU" smtClean="0"/>
              <a:t>12.07.2016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8720CE-AA6D-4A39-AF43-12D13909CC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9303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910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6271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136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42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9197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8292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684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548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4738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569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1EAEC-66BD-4927-9A80-FF09E118EB7A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3803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7547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87938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6052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5759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9877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1EAEC-66BD-4927-9A80-FF09E118EB7A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0986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720CE-AA6D-4A39-AF43-12D13909CC1D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0755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 userDrawn="1"/>
        </p:nvGrpSpPr>
        <p:grpSpPr>
          <a:xfrm rot="10800000">
            <a:off x="0" y="0"/>
            <a:ext cx="8181975" cy="6858000"/>
            <a:chOff x="4391025" y="0"/>
            <a:chExt cx="7800975" cy="6858000"/>
          </a:xfrm>
          <a:solidFill>
            <a:srgbClr val="EF4B3F"/>
          </a:solidFill>
        </p:grpSpPr>
        <p:sp>
          <p:nvSpPr>
            <p:cNvPr id="8" name="Параллелограмм 7"/>
            <p:cNvSpPr/>
            <p:nvPr/>
          </p:nvSpPr>
          <p:spPr>
            <a:xfrm>
              <a:off x="4391025" y="0"/>
              <a:ext cx="5419725" cy="6858000"/>
            </a:xfrm>
            <a:prstGeom prst="parallelogram">
              <a:avLst>
                <a:gd name="adj" fmla="val 22697"/>
              </a:avLst>
            </a:prstGeom>
            <a:grpFill/>
            <a:ln>
              <a:solidFill>
                <a:srgbClr val="EF4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8353425" y="0"/>
              <a:ext cx="3838575" cy="6858000"/>
            </a:xfrm>
            <a:prstGeom prst="rect">
              <a:avLst/>
            </a:prstGeom>
            <a:grpFill/>
            <a:ln>
              <a:solidFill>
                <a:srgbClr val="EF4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556464" y="2855018"/>
            <a:ext cx="6485467" cy="1147963"/>
          </a:xfrm>
        </p:spPr>
        <p:txBody>
          <a:bodyPr anchor="t" anchorCtr="0">
            <a:normAutofit/>
          </a:bodyPr>
          <a:lstStyle>
            <a:lvl1pPr algn="l">
              <a:defRPr sz="3600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 презентации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8509000" y="4504266"/>
            <a:ext cx="2988732" cy="1092201"/>
          </a:xfrm>
        </p:spPr>
        <p:txBody>
          <a:bodyPr/>
          <a:lstStyle>
            <a:lvl1pPr marL="0" indent="0" algn="r">
              <a:buNone/>
              <a:defRPr sz="2000" b="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ФИО </a:t>
            </a:r>
            <a:br>
              <a:rPr lang="ru-RU" dirty="0" smtClean="0"/>
            </a:br>
            <a:r>
              <a:rPr lang="ru-RU" dirty="0" smtClean="0"/>
              <a:t>Должность </a:t>
            </a:r>
            <a:br>
              <a:rPr lang="ru-RU" dirty="0" smtClean="0"/>
            </a:br>
            <a:r>
              <a:rPr lang="ru-RU" dirty="0" smtClean="0"/>
              <a:t>Название компании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2347" y="445030"/>
            <a:ext cx="1005385" cy="1211237"/>
          </a:xfrm>
          <a:prstGeom prst="rect">
            <a:avLst/>
          </a:prstGeom>
        </p:spPr>
      </p:pic>
      <p:sp>
        <p:nvSpPr>
          <p:cNvPr id="12" name="TextBox 11"/>
          <p:cNvSpPr txBox="1"/>
          <p:nvPr userDrawn="1"/>
        </p:nvSpPr>
        <p:spPr>
          <a:xfrm>
            <a:off x="9465733" y="6081445"/>
            <a:ext cx="203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 smtClean="0"/>
              <a:t>www.e3series.ru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5003522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Основн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533400" y="279401"/>
            <a:ext cx="6646333" cy="897466"/>
          </a:xfrm>
        </p:spPr>
        <p:txBody>
          <a:bodyPr anchor="t">
            <a:normAutofit/>
          </a:bodyPr>
          <a:lstStyle>
            <a:lvl1pPr>
              <a:defRPr sz="2600" b="1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ru-RU" dirty="0" smtClean="0"/>
              <a:t>Образец заголовка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533399" y="1625600"/>
            <a:ext cx="11159067" cy="4233333"/>
          </a:xfrm>
        </p:spPr>
        <p:txBody>
          <a:bodyPr>
            <a:normAutofit/>
          </a:bodyPr>
          <a:lstStyle>
            <a:lvl1pPr marL="0" indent="0">
              <a:buNone/>
              <a:defRPr sz="1800" baseline="0">
                <a:solidFill>
                  <a:srgbClr val="EF4B3F"/>
                </a:solidFill>
              </a:defRPr>
            </a:lvl1pPr>
            <a:lvl2pPr marL="0" indent="0">
              <a:buFont typeface="Wingdings" panose="05000000000000000000" pitchFamily="2" charset="2"/>
              <a:buNone/>
              <a:defRPr sz="1600"/>
            </a:lvl2pPr>
            <a:lvl3pPr marL="541338" indent="-228600">
              <a:buFont typeface="Wingdings" panose="05000000000000000000" pitchFamily="2" charset="2"/>
              <a:buChar char="§"/>
              <a:defRPr sz="1600"/>
            </a:lvl3pPr>
            <a:lvl4pPr marL="896938" indent="-228600">
              <a:buFont typeface="Arial" panose="020B0604020202020204" pitchFamily="34" charset="0"/>
              <a:buChar char="•"/>
              <a:defRPr sz="1400"/>
            </a:lvl4pPr>
            <a:lvl5pPr marL="1252538" indent="-228600">
              <a:buFont typeface="Arial" panose="020B0604020202020204" pitchFamily="34" charset="0"/>
              <a:buChar char="•"/>
              <a:defRPr sz="1300"/>
            </a:lvl5pPr>
          </a:lstStyle>
          <a:p>
            <a:pPr lvl="0"/>
            <a:r>
              <a:rPr lang="ru-RU" dirty="0" smtClean="0"/>
              <a:t>Образец заголовков в тексте</a:t>
            </a:r>
          </a:p>
          <a:p>
            <a:pPr lvl="1"/>
            <a:r>
              <a:rPr lang="ru-RU" dirty="0" smtClean="0"/>
              <a:t>Основной текст презентации</a:t>
            </a:r>
          </a:p>
          <a:p>
            <a:pPr lvl="2"/>
            <a:r>
              <a:rPr lang="ru-RU" dirty="0" smtClean="0"/>
              <a:t>Первый уровень списка</a:t>
            </a:r>
          </a:p>
          <a:p>
            <a:pPr lvl="3"/>
            <a:r>
              <a:rPr lang="ru-RU" dirty="0" smtClean="0"/>
              <a:t>Второй уровень списка</a:t>
            </a:r>
          </a:p>
          <a:p>
            <a:pPr lvl="4"/>
            <a:r>
              <a:rPr lang="ru-RU" dirty="0" smtClean="0"/>
              <a:t>Третий уровень списка</a:t>
            </a:r>
          </a:p>
          <a:p>
            <a:pPr lvl="0"/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5237" y="279399"/>
            <a:ext cx="607229" cy="731582"/>
          </a:xfrm>
          <a:prstGeom prst="rect">
            <a:avLst/>
          </a:prstGeom>
        </p:spPr>
      </p:pic>
      <p:grpSp>
        <p:nvGrpSpPr>
          <p:cNvPr id="17" name="Группа 16"/>
          <p:cNvGrpSpPr/>
          <p:nvPr userDrawn="1"/>
        </p:nvGrpSpPr>
        <p:grpSpPr>
          <a:xfrm>
            <a:off x="8705850" y="6184018"/>
            <a:ext cx="2876550" cy="466725"/>
            <a:chOff x="3394318" y="0"/>
            <a:chExt cx="8797682" cy="1123950"/>
          </a:xfrm>
          <a:solidFill>
            <a:schemeClr val="bg1">
              <a:lumMod val="85000"/>
            </a:schemeClr>
          </a:solidFill>
        </p:grpSpPr>
        <p:sp>
          <p:nvSpPr>
            <p:cNvPr id="18" name="Прямоугольник 17"/>
            <p:cNvSpPr/>
            <p:nvPr/>
          </p:nvSpPr>
          <p:spPr>
            <a:xfrm>
              <a:off x="4514850" y="0"/>
              <a:ext cx="7677150" cy="1123950"/>
            </a:xfrm>
            <a:prstGeom prst="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Трапеция 18"/>
            <p:cNvSpPr/>
            <p:nvPr/>
          </p:nvSpPr>
          <p:spPr>
            <a:xfrm>
              <a:off x="3394318" y="0"/>
              <a:ext cx="1924050" cy="1123950"/>
            </a:xfrm>
            <a:prstGeom prst="trapezoid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0" name="Группа 19"/>
          <p:cNvGrpSpPr/>
          <p:nvPr userDrawn="1"/>
        </p:nvGrpSpPr>
        <p:grpSpPr>
          <a:xfrm>
            <a:off x="9315450" y="6184019"/>
            <a:ext cx="2876550" cy="466725"/>
            <a:chOff x="3394318" y="0"/>
            <a:chExt cx="8797682" cy="1123950"/>
          </a:xfrm>
          <a:solidFill>
            <a:srgbClr val="EF4B3F"/>
          </a:solidFill>
        </p:grpSpPr>
        <p:sp>
          <p:nvSpPr>
            <p:cNvPr id="21" name="Прямоугольник 20"/>
            <p:cNvSpPr/>
            <p:nvPr/>
          </p:nvSpPr>
          <p:spPr>
            <a:xfrm>
              <a:off x="4514850" y="0"/>
              <a:ext cx="7677150" cy="1123950"/>
            </a:xfrm>
            <a:prstGeom prst="rect">
              <a:avLst/>
            </a:prstGeom>
            <a:grpFill/>
            <a:ln>
              <a:solidFill>
                <a:srgbClr val="EF4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Трапеция 21"/>
            <p:cNvSpPr/>
            <p:nvPr/>
          </p:nvSpPr>
          <p:spPr>
            <a:xfrm>
              <a:off x="3394318" y="0"/>
              <a:ext cx="1924050" cy="1123950"/>
            </a:xfrm>
            <a:prstGeom prst="trapezoid">
              <a:avLst/>
            </a:prstGeom>
            <a:grpFill/>
            <a:ln>
              <a:solidFill>
                <a:srgbClr val="EF4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3" name="TextBox 22"/>
          <p:cNvSpPr txBox="1"/>
          <p:nvPr userDrawn="1"/>
        </p:nvSpPr>
        <p:spPr>
          <a:xfrm>
            <a:off x="10070176" y="6263491"/>
            <a:ext cx="14121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www.e3series.ru</a:t>
            </a:r>
          </a:p>
        </p:txBody>
      </p:sp>
      <p:sp>
        <p:nvSpPr>
          <p:cNvPr id="2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79815" y="6234816"/>
            <a:ext cx="48117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 </a:t>
            </a:r>
            <a:fld id="{932D0C57-0080-44AE-8C0C-E9D003355AC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5" name="Прямоугольник 24"/>
          <p:cNvSpPr/>
          <p:nvPr userDrawn="1"/>
        </p:nvSpPr>
        <p:spPr>
          <a:xfrm rot="10800000">
            <a:off x="-1" y="279400"/>
            <a:ext cx="163903" cy="410712"/>
          </a:xfrm>
          <a:prstGeom prst="rect">
            <a:avLst/>
          </a:prstGeom>
          <a:solidFill>
            <a:srgbClr val="EF4B3F"/>
          </a:solidFill>
          <a:ln>
            <a:solidFill>
              <a:srgbClr val="EF4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Трапеция 25"/>
          <p:cNvSpPr/>
          <p:nvPr userDrawn="1"/>
        </p:nvSpPr>
        <p:spPr>
          <a:xfrm rot="10800000">
            <a:off x="-4" y="279397"/>
            <a:ext cx="465667" cy="410715"/>
          </a:xfrm>
          <a:prstGeom prst="trapezoid">
            <a:avLst/>
          </a:prstGeom>
          <a:solidFill>
            <a:srgbClr val="EF4B3F"/>
          </a:solidFill>
          <a:ln>
            <a:solidFill>
              <a:srgbClr val="EF4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6377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звание раздел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65666" y="2938519"/>
            <a:ext cx="7333010" cy="592957"/>
          </a:xfrm>
        </p:spPr>
        <p:txBody>
          <a:bodyPr anchor="t">
            <a:noAutofit/>
          </a:bodyPr>
          <a:lstStyle>
            <a:lvl1pPr>
              <a:defRPr sz="4200" b="1" cap="all" baseline="0">
                <a:solidFill>
                  <a:srgbClr val="EF4B3F"/>
                </a:solidFill>
                <a:latin typeface="+mn-lt"/>
              </a:defRPr>
            </a:lvl1pPr>
          </a:lstStyle>
          <a:p>
            <a:r>
              <a:rPr lang="ru-RU" dirty="0" smtClean="0"/>
              <a:t>Образец названия раздела</a:t>
            </a:r>
            <a:endParaRPr lang="ru-RU" dirty="0"/>
          </a:p>
        </p:txBody>
      </p:sp>
      <p:grpSp>
        <p:nvGrpSpPr>
          <p:cNvPr id="7" name="Группа 6"/>
          <p:cNvGrpSpPr/>
          <p:nvPr userDrawn="1"/>
        </p:nvGrpSpPr>
        <p:grpSpPr>
          <a:xfrm>
            <a:off x="8705850" y="6184018"/>
            <a:ext cx="2876550" cy="466725"/>
            <a:chOff x="3394318" y="0"/>
            <a:chExt cx="8797682" cy="1123950"/>
          </a:xfrm>
          <a:solidFill>
            <a:schemeClr val="bg1">
              <a:lumMod val="85000"/>
            </a:schemeClr>
          </a:solidFill>
        </p:grpSpPr>
        <p:sp>
          <p:nvSpPr>
            <p:cNvPr id="8" name="Прямоугольник 7"/>
            <p:cNvSpPr/>
            <p:nvPr/>
          </p:nvSpPr>
          <p:spPr>
            <a:xfrm>
              <a:off x="4514850" y="0"/>
              <a:ext cx="7677150" cy="1123950"/>
            </a:xfrm>
            <a:prstGeom prst="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Трапеция 8"/>
            <p:cNvSpPr/>
            <p:nvPr/>
          </p:nvSpPr>
          <p:spPr>
            <a:xfrm>
              <a:off x="3394318" y="0"/>
              <a:ext cx="1924050" cy="1123950"/>
            </a:xfrm>
            <a:prstGeom prst="trapezoid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0" name="Группа 9"/>
          <p:cNvGrpSpPr/>
          <p:nvPr userDrawn="1"/>
        </p:nvGrpSpPr>
        <p:grpSpPr>
          <a:xfrm>
            <a:off x="9315450" y="6184019"/>
            <a:ext cx="2876550" cy="466725"/>
            <a:chOff x="3394318" y="0"/>
            <a:chExt cx="8797682" cy="1123950"/>
          </a:xfrm>
          <a:solidFill>
            <a:srgbClr val="EF4B3F"/>
          </a:solidFill>
        </p:grpSpPr>
        <p:sp>
          <p:nvSpPr>
            <p:cNvPr id="11" name="Прямоугольник 10"/>
            <p:cNvSpPr/>
            <p:nvPr/>
          </p:nvSpPr>
          <p:spPr>
            <a:xfrm>
              <a:off x="4514850" y="0"/>
              <a:ext cx="7677150" cy="1123950"/>
            </a:xfrm>
            <a:prstGeom prst="rect">
              <a:avLst/>
            </a:prstGeom>
            <a:grpFill/>
            <a:ln>
              <a:solidFill>
                <a:srgbClr val="EF4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Трапеция 11"/>
            <p:cNvSpPr/>
            <p:nvPr/>
          </p:nvSpPr>
          <p:spPr>
            <a:xfrm>
              <a:off x="3394318" y="0"/>
              <a:ext cx="1924050" cy="1123950"/>
            </a:xfrm>
            <a:prstGeom prst="trapezoid">
              <a:avLst/>
            </a:prstGeom>
            <a:grpFill/>
            <a:ln>
              <a:solidFill>
                <a:srgbClr val="EF4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 userDrawn="1"/>
        </p:nvSpPr>
        <p:spPr>
          <a:xfrm>
            <a:off x="10070176" y="6263491"/>
            <a:ext cx="14121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www.e3series.ru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79815" y="6234816"/>
            <a:ext cx="48117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 </a:t>
            </a:r>
            <a:fld id="{1AA14104-BDEE-4703-B310-012B88FF7648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5237" y="279399"/>
            <a:ext cx="607229" cy="731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863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для больших сх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04739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контакт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533400" y="2700867"/>
            <a:ext cx="5647268" cy="1845733"/>
          </a:xfrm>
        </p:spPr>
        <p:txBody>
          <a:bodyPr>
            <a:normAutofit/>
          </a:bodyPr>
          <a:lstStyle>
            <a:lvl1pPr marL="0" indent="0">
              <a:buNone/>
              <a:defRPr sz="2000" baseline="0">
                <a:solidFill>
                  <a:schemeClr val="tx1"/>
                </a:solidFill>
              </a:defRPr>
            </a:lvl1pPr>
            <a:lvl2pPr marL="0" indent="0">
              <a:buNone/>
              <a:defRPr sz="2000"/>
            </a:lvl2pPr>
            <a:lvl3pPr marL="627063" indent="-228600">
              <a:buFont typeface="Wingdings" panose="05000000000000000000" pitchFamily="2" charset="2"/>
              <a:buChar char="§"/>
              <a:defRPr sz="1600"/>
            </a:lvl3pPr>
            <a:lvl4pPr marL="982663" indent="-228600">
              <a:defRPr sz="1400"/>
            </a:lvl4pPr>
          </a:lstStyle>
          <a:p>
            <a:pPr lvl="0"/>
            <a:r>
              <a:rPr lang="ru-RU" dirty="0" smtClean="0"/>
              <a:t>Блок контактов выступающего(</a:t>
            </a:r>
            <a:r>
              <a:rPr lang="ru-RU" dirty="0" err="1" smtClean="0"/>
              <a:t>щих</a:t>
            </a:r>
            <a:r>
              <a:rPr lang="ru-RU" dirty="0" smtClean="0"/>
              <a:t>)</a:t>
            </a:r>
          </a:p>
        </p:txBody>
      </p:sp>
      <p:sp>
        <p:nvSpPr>
          <p:cNvPr id="1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533400" y="279401"/>
            <a:ext cx="6646333" cy="897466"/>
          </a:xfrm>
        </p:spPr>
        <p:txBody>
          <a:bodyPr anchor="t">
            <a:normAutofit/>
          </a:bodyPr>
          <a:lstStyle>
            <a:lvl1pPr>
              <a:defRPr sz="2600" b="1" cap="all" baseline="0">
                <a:solidFill>
                  <a:srgbClr val="EF4B3F"/>
                </a:solidFill>
                <a:latin typeface="+mn-lt"/>
              </a:defRPr>
            </a:lvl1pPr>
          </a:lstStyle>
          <a:p>
            <a:r>
              <a:rPr lang="ru-RU" dirty="0" smtClean="0"/>
              <a:t>спасибо! Ваши вопросы?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5237" y="279399"/>
            <a:ext cx="607229" cy="731582"/>
          </a:xfrm>
          <a:prstGeom prst="rect">
            <a:avLst/>
          </a:prstGeom>
        </p:spPr>
      </p:pic>
      <p:grpSp>
        <p:nvGrpSpPr>
          <p:cNvPr id="20" name="Группа 19"/>
          <p:cNvGrpSpPr/>
          <p:nvPr userDrawn="1"/>
        </p:nvGrpSpPr>
        <p:grpSpPr>
          <a:xfrm>
            <a:off x="8705850" y="6184018"/>
            <a:ext cx="2876550" cy="466725"/>
            <a:chOff x="3394318" y="0"/>
            <a:chExt cx="8797682" cy="1123950"/>
          </a:xfrm>
          <a:solidFill>
            <a:schemeClr val="bg1">
              <a:lumMod val="85000"/>
            </a:schemeClr>
          </a:solidFill>
        </p:grpSpPr>
        <p:sp>
          <p:nvSpPr>
            <p:cNvPr id="21" name="Прямоугольник 20"/>
            <p:cNvSpPr/>
            <p:nvPr/>
          </p:nvSpPr>
          <p:spPr>
            <a:xfrm>
              <a:off x="4514850" y="0"/>
              <a:ext cx="7677150" cy="1123950"/>
            </a:xfrm>
            <a:prstGeom prst="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Трапеция 21"/>
            <p:cNvSpPr/>
            <p:nvPr/>
          </p:nvSpPr>
          <p:spPr>
            <a:xfrm>
              <a:off x="3394318" y="0"/>
              <a:ext cx="1924050" cy="1123950"/>
            </a:xfrm>
            <a:prstGeom prst="trapezoid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3" name="Группа 22"/>
          <p:cNvGrpSpPr/>
          <p:nvPr userDrawn="1"/>
        </p:nvGrpSpPr>
        <p:grpSpPr>
          <a:xfrm>
            <a:off x="9315450" y="6184019"/>
            <a:ext cx="2876550" cy="466725"/>
            <a:chOff x="3394318" y="0"/>
            <a:chExt cx="8797682" cy="1123950"/>
          </a:xfrm>
          <a:solidFill>
            <a:srgbClr val="EF4B3F"/>
          </a:solidFill>
        </p:grpSpPr>
        <p:sp>
          <p:nvSpPr>
            <p:cNvPr id="24" name="Прямоугольник 23"/>
            <p:cNvSpPr/>
            <p:nvPr/>
          </p:nvSpPr>
          <p:spPr>
            <a:xfrm>
              <a:off x="4514850" y="0"/>
              <a:ext cx="7677150" cy="1123950"/>
            </a:xfrm>
            <a:prstGeom prst="rect">
              <a:avLst/>
            </a:prstGeom>
            <a:grpFill/>
            <a:ln>
              <a:solidFill>
                <a:srgbClr val="EF4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Трапеция 24"/>
            <p:cNvSpPr/>
            <p:nvPr/>
          </p:nvSpPr>
          <p:spPr>
            <a:xfrm>
              <a:off x="3394318" y="0"/>
              <a:ext cx="1924050" cy="1123950"/>
            </a:xfrm>
            <a:prstGeom prst="trapezoid">
              <a:avLst/>
            </a:prstGeom>
            <a:grpFill/>
            <a:ln>
              <a:solidFill>
                <a:srgbClr val="EF4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6" name="TextBox 25"/>
          <p:cNvSpPr txBox="1"/>
          <p:nvPr userDrawn="1"/>
        </p:nvSpPr>
        <p:spPr>
          <a:xfrm>
            <a:off x="10070176" y="6263491"/>
            <a:ext cx="14121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www.e3series.ru</a:t>
            </a:r>
          </a:p>
        </p:txBody>
      </p:sp>
      <p:sp>
        <p:nvSpPr>
          <p:cNvPr id="2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79815" y="6234816"/>
            <a:ext cx="48117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 </a:t>
            </a:r>
            <a:fld id="{E99FC6FF-CFE8-446C-9DD1-ED28C84F6D0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8" name="Прямоугольник 27"/>
          <p:cNvSpPr/>
          <p:nvPr userDrawn="1"/>
        </p:nvSpPr>
        <p:spPr>
          <a:xfrm rot="10800000">
            <a:off x="-1" y="279400"/>
            <a:ext cx="163903" cy="410712"/>
          </a:xfrm>
          <a:prstGeom prst="rect">
            <a:avLst/>
          </a:prstGeom>
          <a:solidFill>
            <a:srgbClr val="EF4B3F"/>
          </a:solidFill>
          <a:ln>
            <a:solidFill>
              <a:srgbClr val="EF4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Трапеция 28"/>
          <p:cNvSpPr/>
          <p:nvPr userDrawn="1"/>
        </p:nvSpPr>
        <p:spPr>
          <a:xfrm rot="10800000">
            <a:off x="-4" y="279397"/>
            <a:ext cx="465667" cy="410715"/>
          </a:xfrm>
          <a:prstGeom prst="trapezoid">
            <a:avLst/>
          </a:prstGeom>
          <a:solidFill>
            <a:srgbClr val="EF4B3F"/>
          </a:solidFill>
          <a:ln>
            <a:solidFill>
              <a:srgbClr val="EF4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9279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на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731" y="2760566"/>
            <a:ext cx="4461169" cy="143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236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7BEE9-8F10-44AA-A9E1-ACFFEB140528}" type="datetime1">
              <a:rPr lang="ru-RU" smtClean="0"/>
              <a:t>12.07.2016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53BCBF-30D0-4822-B2DC-2469CE932C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251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2" r:id="rId3"/>
    <p:sldLayoutId id="2147483661" r:id="rId4"/>
    <p:sldLayoutId id="2147483660" r:id="rId5"/>
    <p:sldLayoutId id="2147483651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e3@pointcad.ru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742" y="2148436"/>
            <a:ext cx="8077227" cy="1813963"/>
          </a:xfrm>
          <a:noFill/>
        </p:spPr>
        <p:txBody>
          <a:bodyPr>
            <a:noAutofit/>
          </a:bodyPr>
          <a:lstStyle/>
          <a:p>
            <a:r>
              <a:rPr lang="ru-RU" dirty="0"/>
              <a:t>Проектирование систем промышленной автоматизации E3.Instrumentation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09000" y="4504266"/>
            <a:ext cx="2988732" cy="1622996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r>
              <a:rPr lang="ru-RU" b="1" dirty="0" smtClean="0"/>
              <a:t>АО </a:t>
            </a:r>
            <a:r>
              <a:rPr lang="en-US" b="1" dirty="0"/>
              <a:t>“</a:t>
            </a:r>
            <a:r>
              <a:rPr lang="ru-RU" b="1" dirty="0"/>
              <a:t>ПОИНТ</a:t>
            </a:r>
            <a:r>
              <a:rPr lang="en-US" b="1" dirty="0"/>
              <a:t>”</a:t>
            </a:r>
            <a:endParaRPr lang="ru-RU" b="1" dirty="0"/>
          </a:p>
          <a:p>
            <a:endParaRPr lang="ru-RU" dirty="0" smtClean="0"/>
          </a:p>
          <a:p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56464" y="6070060"/>
            <a:ext cx="4085617" cy="359923"/>
          </a:xfrm>
          <a:prstGeom prst="rect">
            <a:avLst/>
          </a:prstGeom>
        </p:spPr>
        <p:txBody>
          <a:bodyPr vert="horz" wrap="none" lIns="91440" tIns="45720" rIns="91440" bIns="45720" rtlCol="0" anchor="t" anchorCtr="0">
            <a:normAutofit lnSpcReduction="10000"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+mj-lt"/>
              </a:rPr>
              <a:t>12</a:t>
            </a:r>
            <a:r>
              <a:rPr lang="en-US" sz="1800" cap="none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cap="none" dirty="0" smtClean="0">
                <a:solidFill>
                  <a:schemeClr val="bg1"/>
                </a:solidFill>
                <a:latin typeface="+mj-lt"/>
              </a:rPr>
              <a:t>ию</a:t>
            </a:r>
            <a:r>
              <a:rPr lang="ru-RU" dirty="0">
                <a:solidFill>
                  <a:schemeClr val="bg1"/>
                </a:solidFill>
                <a:latin typeface="+mj-lt"/>
              </a:rPr>
              <a:t>л</a:t>
            </a:r>
            <a:r>
              <a:rPr lang="ru-RU" sz="1800" cap="none" dirty="0" smtClean="0">
                <a:solidFill>
                  <a:schemeClr val="bg1"/>
                </a:solidFill>
                <a:latin typeface="+mj-lt"/>
              </a:rPr>
              <a:t>я </a:t>
            </a:r>
            <a:r>
              <a:rPr lang="ru-RU" sz="1800" cap="none" baseline="0" dirty="0" smtClean="0">
                <a:solidFill>
                  <a:schemeClr val="bg1"/>
                </a:solidFill>
                <a:latin typeface="+mj-lt"/>
              </a:rPr>
              <a:t>2016 года</a:t>
            </a:r>
          </a:p>
        </p:txBody>
      </p:sp>
    </p:spTree>
    <p:extLst>
      <p:ext uri="{BB962C8B-B14F-4D97-AF65-F5344CB8AC3E}">
        <p14:creationId xmlns:p14="http://schemas.microsoft.com/office/powerpoint/2010/main" val="138801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154" y="1718995"/>
            <a:ext cx="1155797" cy="378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5" name="Двойная стрелка влево/вправо 4"/>
          <p:cNvSpPr/>
          <p:nvPr/>
        </p:nvSpPr>
        <p:spPr>
          <a:xfrm>
            <a:off x="3161795" y="1010198"/>
            <a:ext cx="6435320" cy="5224618"/>
          </a:xfrm>
          <a:prstGeom prst="leftRightArrow">
            <a:avLst>
              <a:gd name="adj1" fmla="val 73599"/>
              <a:gd name="adj2" fmla="val 50000"/>
            </a:avLst>
          </a:prstGeom>
          <a:solidFill>
            <a:schemeClr val="accent1">
              <a:lumMod val="20000"/>
              <a:lumOff val="80000"/>
              <a:alpha val="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8" name="Picture 4" descr="http://protonpc.ru/image/cache/data/goods3/BBED5974-450x4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668" y="2326916"/>
            <a:ext cx="1266825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 </a:t>
            </a:r>
            <a:fld id="{932D0C57-0080-44AE-8C0C-E9D003355AC5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5047382" y="1832710"/>
            <a:ext cx="4029547" cy="7041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EF4B3F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338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96938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52538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ru-RU" sz="2800" b="1" dirty="0" smtClean="0">
                <a:latin typeface="+mj-lt"/>
              </a:rPr>
              <a:t>«Полевая часть» </a:t>
            </a:r>
            <a:endParaRPr lang="ru-RU" sz="2800" b="1" dirty="0">
              <a:latin typeface="+mj-lt"/>
            </a:endParaRPr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4658906" y="2370234"/>
            <a:ext cx="3710805" cy="28170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EF4B3F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1338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96938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52538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tx1"/>
                </a:solidFill>
                <a:latin typeface="+mj-lt"/>
              </a:rPr>
              <a:t>ФСА\</a:t>
            </a:r>
            <a:r>
              <a:rPr lang="en-US" b="1" dirty="0" smtClean="0">
                <a:solidFill>
                  <a:schemeClr val="tx1"/>
                </a:solidFill>
                <a:latin typeface="+mj-lt"/>
              </a:rPr>
              <a:t>P&amp;ID</a:t>
            </a:r>
            <a:endParaRPr lang="ru-RU" b="1" dirty="0" smtClean="0">
              <a:solidFill>
                <a:schemeClr val="tx1"/>
              </a:solidFill>
              <a:latin typeface="+mj-lt"/>
            </a:endParaRPr>
          </a:p>
          <a:p>
            <a:pPr marL="285750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  <a:latin typeface="+mj-lt"/>
              </a:rPr>
              <a:t>Структурные </a:t>
            </a:r>
            <a:r>
              <a:rPr lang="ru-RU" b="1" dirty="0" smtClean="0">
                <a:solidFill>
                  <a:schemeClr val="tx1"/>
                </a:solidFill>
                <a:latin typeface="+mj-lt"/>
              </a:rPr>
              <a:t>схемы</a:t>
            </a:r>
            <a:r>
              <a:rPr lang="en-US" b="1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+mj-lt"/>
              </a:rPr>
              <a:t>кабельных связей</a:t>
            </a:r>
            <a:endParaRPr lang="ru-RU" b="1" dirty="0">
              <a:solidFill>
                <a:schemeClr val="tx1"/>
              </a:solidFill>
              <a:latin typeface="+mj-lt"/>
            </a:endParaRPr>
          </a:p>
          <a:p>
            <a:pPr marL="285750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tx1"/>
                </a:solidFill>
                <a:latin typeface="+mj-lt"/>
              </a:rPr>
              <a:t>Планы трасс, планы расстановки</a:t>
            </a:r>
          </a:p>
          <a:p>
            <a:pPr marL="285750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tx1"/>
                </a:solidFill>
                <a:latin typeface="+mj-lt"/>
              </a:rPr>
              <a:t>Схемы внешних проводок</a:t>
            </a:r>
          </a:p>
          <a:p>
            <a:pPr marL="285750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tx1"/>
                </a:solidFill>
                <a:latin typeface="+mj-lt"/>
              </a:rPr>
              <a:t>Схемы трубных проводок</a:t>
            </a:r>
            <a:endParaRPr lang="en-US" b="1" dirty="0" smtClean="0">
              <a:solidFill>
                <a:schemeClr val="tx1"/>
              </a:solidFill>
              <a:latin typeface="+mj-lt"/>
            </a:endParaRPr>
          </a:p>
          <a:p>
            <a:pPr marL="285750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tx1"/>
                </a:solidFill>
                <a:latin typeface="+mj-lt"/>
              </a:rPr>
              <a:t>Опросные листы и другие отчеты</a:t>
            </a:r>
          </a:p>
          <a:p>
            <a:pPr>
              <a:spcBef>
                <a:spcPct val="50000"/>
              </a:spcBef>
            </a:pPr>
            <a:endParaRPr lang="ru-RU" dirty="0" smtClean="0">
              <a:solidFill>
                <a:schemeClr val="tx1"/>
              </a:solidFill>
              <a:latin typeface="+mj-lt"/>
            </a:endParaRPr>
          </a:p>
          <a:p>
            <a:pPr>
              <a:spcBef>
                <a:spcPct val="50000"/>
              </a:spcBef>
            </a:pPr>
            <a:r>
              <a:rPr lang="ru-RU" dirty="0" smtClean="0">
                <a:solidFill>
                  <a:schemeClr val="tx1"/>
                </a:solidFill>
                <a:latin typeface="+mj-lt"/>
              </a:rPr>
              <a:t> </a:t>
            </a:r>
            <a:endParaRPr lang="ru-RU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4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475" y="2326916"/>
            <a:ext cx="663575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dvigatel.info/files/bbs/foto/2015/9/1443422149-f0c36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59" y="3154004"/>
            <a:ext cx="1344979" cy="1249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mail.ciclon.ru/published/publicdata/CICLON/attachments/SC/products_pictures/korobka_kv7l_en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959" y="3604059"/>
            <a:ext cx="1110332" cy="910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kip59.ru/cat/td_729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682" y="4232778"/>
            <a:ext cx="1232332" cy="61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E3.Instrumentation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686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Скругленный прямоугольник 58"/>
          <p:cNvSpPr/>
          <p:nvPr/>
        </p:nvSpPr>
        <p:spPr>
          <a:xfrm>
            <a:off x="5114273" y="2778138"/>
            <a:ext cx="2201147" cy="1785349"/>
          </a:xfrm>
          <a:prstGeom prst="roundRect">
            <a:avLst/>
          </a:prstGeom>
          <a:noFill/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2318244" y="2539182"/>
            <a:ext cx="2584115" cy="2350338"/>
          </a:xfrm>
          <a:prstGeom prst="roundRect">
            <a:avLst/>
          </a:prstGeom>
          <a:noFill/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858" y="4738414"/>
            <a:ext cx="801542" cy="97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7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750" y="842493"/>
            <a:ext cx="384451" cy="384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9087" y="788406"/>
            <a:ext cx="23686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Перечень параметров</a:t>
            </a:r>
          </a:p>
          <a:p>
            <a:r>
              <a:rPr lang="ru-RU" dirty="0" smtClean="0"/>
              <a:t> </a:t>
            </a:r>
          </a:p>
        </p:txBody>
      </p:sp>
      <p:pic>
        <p:nvPicPr>
          <p:cNvPr id="12" name="Picture 6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4" y="2536519"/>
            <a:ext cx="1495114" cy="1134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308" y="2682802"/>
            <a:ext cx="1078606" cy="73833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59013" y="2833146"/>
            <a:ext cx="1494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ФСА/</a:t>
            </a:r>
            <a:r>
              <a:rPr lang="en-US" sz="2400" dirty="0" smtClean="0"/>
              <a:t>P&amp;ID</a:t>
            </a:r>
            <a:endParaRPr lang="ru-RU" sz="2400" dirty="0"/>
          </a:p>
        </p:txBody>
      </p:sp>
      <p:pic>
        <p:nvPicPr>
          <p:cNvPr id="44" name="Picture 6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785" y="2832722"/>
            <a:ext cx="1008894" cy="765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30086" y="2918636"/>
            <a:ext cx="918799" cy="642459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2571691" y="2979990"/>
            <a:ext cx="831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ССКС</a:t>
            </a:r>
            <a:endParaRPr lang="ru-RU" sz="2400" dirty="0"/>
          </a:p>
        </p:txBody>
      </p:sp>
      <p:sp>
        <p:nvSpPr>
          <p:cNvPr id="46" name="Стрелка вправо 45"/>
          <p:cNvSpPr/>
          <p:nvPr/>
        </p:nvSpPr>
        <p:spPr>
          <a:xfrm rot="20819774">
            <a:off x="1869689" y="3204878"/>
            <a:ext cx="572163" cy="219919"/>
          </a:xfrm>
          <a:prstGeom prst="rightArrow">
            <a:avLst/>
          </a:prstGeom>
          <a:solidFill>
            <a:schemeClr val="bg1"/>
          </a:solidFill>
          <a:ln>
            <a:solidFill>
              <a:srgbClr val="EF4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8" name="Picture 6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864" y="3231227"/>
            <a:ext cx="1008894" cy="765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26021" y="3296207"/>
            <a:ext cx="896041" cy="546243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3920726" y="3409088"/>
            <a:ext cx="705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СВП</a:t>
            </a:r>
            <a:endParaRPr lang="ru-RU" sz="2400" dirty="0"/>
          </a:p>
        </p:txBody>
      </p:sp>
      <p:pic>
        <p:nvPicPr>
          <p:cNvPr id="56" name="Picture 6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557" y="3196118"/>
            <a:ext cx="1554293" cy="1179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20160" y="3312552"/>
            <a:ext cx="1033616" cy="601124"/>
          </a:xfrm>
          <a:prstGeom prst="rect">
            <a:avLst/>
          </a:prstGeom>
        </p:spPr>
      </p:pic>
      <p:pic>
        <p:nvPicPr>
          <p:cNvPr id="62" name="Рисунок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043" y="1115037"/>
            <a:ext cx="489844" cy="536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Скругленный прямоугольник 62"/>
          <p:cNvSpPr/>
          <p:nvPr/>
        </p:nvSpPr>
        <p:spPr>
          <a:xfrm>
            <a:off x="4670473" y="696685"/>
            <a:ext cx="3332833" cy="1328173"/>
          </a:xfrm>
          <a:prstGeom prst="roundRect">
            <a:avLst/>
          </a:prstGeom>
          <a:noFill/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TextBox 63"/>
          <p:cNvSpPr txBox="1"/>
          <p:nvPr/>
        </p:nvSpPr>
        <p:spPr>
          <a:xfrm>
            <a:off x="5370149" y="920427"/>
            <a:ext cx="26331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План</a:t>
            </a:r>
          </a:p>
          <a:p>
            <a:pPr algn="ctr"/>
            <a:r>
              <a:rPr lang="ru-RU" dirty="0" smtClean="0"/>
              <a:t> (графическая подложка)</a:t>
            </a:r>
            <a:endParaRPr lang="ru-RU" dirty="0"/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517471" y="664178"/>
            <a:ext cx="3694696" cy="1360680"/>
          </a:xfrm>
          <a:prstGeom prst="roundRect">
            <a:avLst/>
          </a:prstGeom>
          <a:noFill/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5" name="Picture 2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0163" y="2306077"/>
            <a:ext cx="451713" cy="547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1026" name="Picture 2" descr="http://all-dachi.ru/media/images/pdf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7971" y="2299490"/>
            <a:ext cx="568661" cy="56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TextBox 76"/>
          <p:cNvSpPr txBox="1"/>
          <p:nvPr/>
        </p:nvSpPr>
        <p:spPr>
          <a:xfrm>
            <a:off x="8131343" y="2387936"/>
            <a:ext cx="12093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Отчеты:</a:t>
            </a:r>
            <a:endParaRPr lang="ru-RU" sz="2400" dirty="0"/>
          </a:p>
        </p:txBody>
      </p:sp>
      <p:sp>
        <p:nvSpPr>
          <p:cNvPr id="78" name="TextBox 77"/>
          <p:cNvSpPr txBox="1"/>
          <p:nvPr/>
        </p:nvSpPr>
        <p:spPr>
          <a:xfrm>
            <a:off x="7992397" y="2935092"/>
            <a:ext cx="41278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Перечни элементов к схемам, плану, чертежам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Спецификация оборудования, изделий и материалов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Кабельный журнал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Таблица </a:t>
            </a:r>
            <a:r>
              <a:rPr lang="ru-RU" dirty="0" smtClean="0"/>
              <a:t>подключений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Ведомость объемов работ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Ведомость основного комплекта рабочих чертежей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Ведомость ссылочных и прилагаемых документов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Опросные листы</a:t>
            </a:r>
            <a:endParaRPr lang="ru-RU" dirty="0"/>
          </a:p>
        </p:txBody>
      </p:sp>
      <p:pic>
        <p:nvPicPr>
          <p:cNvPr id="79" name="Рисунок 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5873" y="2300934"/>
            <a:ext cx="529089" cy="529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" name="Прямоугольник 75"/>
          <p:cNvSpPr/>
          <p:nvPr/>
        </p:nvSpPr>
        <p:spPr>
          <a:xfrm>
            <a:off x="182184" y="5204895"/>
            <a:ext cx="19928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E3</a:t>
            </a:r>
            <a:r>
              <a:rPr lang="ru-RU" dirty="0" smtClean="0"/>
              <a:t>.Instrumentation</a:t>
            </a:r>
            <a:endParaRPr lang="ru-RU" dirty="0"/>
          </a:p>
        </p:txBody>
      </p:sp>
      <p:sp>
        <p:nvSpPr>
          <p:cNvPr id="81" name="Прямоугольник 80"/>
          <p:cNvSpPr/>
          <p:nvPr/>
        </p:nvSpPr>
        <p:spPr>
          <a:xfrm>
            <a:off x="5211959" y="2814877"/>
            <a:ext cx="2103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E3</a:t>
            </a:r>
            <a:r>
              <a:rPr lang="ru-RU" dirty="0" smtClean="0"/>
              <a:t>.Instrumentation </a:t>
            </a:r>
            <a:endParaRPr lang="ru-RU" dirty="0"/>
          </a:p>
        </p:txBody>
      </p:sp>
      <p:sp>
        <p:nvSpPr>
          <p:cNvPr id="68" name="Прямоугольник 67"/>
          <p:cNvSpPr/>
          <p:nvPr/>
        </p:nvSpPr>
        <p:spPr>
          <a:xfrm>
            <a:off x="459013" y="294308"/>
            <a:ext cx="39043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«Монтажно-технологический отдел»</a:t>
            </a:r>
            <a:endParaRPr lang="ru-RU" dirty="0"/>
          </a:p>
        </p:txBody>
      </p:sp>
      <p:pic>
        <p:nvPicPr>
          <p:cNvPr id="80" name="Рисунок 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630" y="1481066"/>
            <a:ext cx="351119" cy="38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Скругленный прямоугольник 81"/>
          <p:cNvSpPr/>
          <p:nvPr/>
        </p:nvSpPr>
        <p:spPr>
          <a:xfrm>
            <a:off x="84111" y="2470717"/>
            <a:ext cx="7408718" cy="3386291"/>
          </a:xfrm>
          <a:prstGeom prst="roundRect">
            <a:avLst/>
          </a:prstGeom>
          <a:noFill/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5" name="Picture 6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54" y="3994182"/>
            <a:ext cx="1495114" cy="1134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" name="TextBox 85"/>
          <p:cNvSpPr txBox="1"/>
          <p:nvPr/>
        </p:nvSpPr>
        <p:spPr>
          <a:xfrm>
            <a:off x="759987" y="4251014"/>
            <a:ext cx="7531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МТС</a:t>
            </a:r>
            <a:endParaRPr lang="ru-RU" sz="2400" dirty="0"/>
          </a:p>
        </p:txBody>
      </p:sp>
      <p:sp>
        <p:nvSpPr>
          <p:cNvPr id="88" name="Стрелка вправо 87"/>
          <p:cNvSpPr/>
          <p:nvPr/>
        </p:nvSpPr>
        <p:spPr>
          <a:xfrm rot="2292208">
            <a:off x="3377205" y="3224577"/>
            <a:ext cx="545605" cy="196055"/>
          </a:xfrm>
          <a:prstGeom prst="rightArrow">
            <a:avLst/>
          </a:prstGeom>
          <a:solidFill>
            <a:schemeClr val="bg1"/>
          </a:solidFill>
          <a:ln>
            <a:solidFill>
              <a:srgbClr val="EF4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TextBox 92"/>
          <p:cNvSpPr txBox="1"/>
          <p:nvPr/>
        </p:nvSpPr>
        <p:spPr>
          <a:xfrm>
            <a:off x="2751797" y="4163862"/>
            <a:ext cx="17170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Схема Внешних</a:t>
            </a:r>
          </a:p>
          <a:p>
            <a:pPr algn="ctr"/>
            <a:r>
              <a:rPr lang="ru-RU" dirty="0" smtClean="0"/>
              <a:t>Проводок</a:t>
            </a:r>
          </a:p>
          <a:p>
            <a:r>
              <a:rPr lang="ru-RU" dirty="0" smtClean="0"/>
              <a:t> 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5409370" y="3731979"/>
            <a:ext cx="160005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План трасс</a:t>
            </a:r>
          </a:p>
          <a:p>
            <a:r>
              <a:rPr lang="ru-RU" dirty="0" smtClean="0"/>
              <a:t> </a:t>
            </a:r>
          </a:p>
        </p:txBody>
      </p:sp>
      <p:sp>
        <p:nvSpPr>
          <p:cNvPr id="96" name="Стрелка вправо 95"/>
          <p:cNvSpPr/>
          <p:nvPr/>
        </p:nvSpPr>
        <p:spPr>
          <a:xfrm>
            <a:off x="4829042" y="3276130"/>
            <a:ext cx="359631" cy="196055"/>
          </a:xfrm>
          <a:prstGeom prst="rightArrow">
            <a:avLst/>
          </a:prstGeom>
          <a:solidFill>
            <a:schemeClr val="bg1"/>
          </a:solidFill>
          <a:ln>
            <a:solidFill>
              <a:srgbClr val="EF4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Скругленный прямоугольник 96"/>
          <p:cNvSpPr/>
          <p:nvPr/>
        </p:nvSpPr>
        <p:spPr>
          <a:xfrm>
            <a:off x="178783" y="3913676"/>
            <a:ext cx="2036797" cy="1785349"/>
          </a:xfrm>
          <a:prstGeom prst="roundRect">
            <a:avLst/>
          </a:prstGeom>
          <a:noFill/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Прямоугольник 97"/>
          <p:cNvSpPr/>
          <p:nvPr/>
        </p:nvSpPr>
        <p:spPr>
          <a:xfrm>
            <a:off x="2686241" y="2522491"/>
            <a:ext cx="19928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E3</a:t>
            </a:r>
            <a:r>
              <a:rPr lang="ru-RU" dirty="0" smtClean="0"/>
              <a:t>.Instrumentation</a:t>
            </a:r>
            <a:endParaRPr lang="ru-RU" dirty="0"/>
          </a:p>
        </p:txBody>
      </p:sp>
      <p:sp>
        <p:nvSpPr>
          <p:cNvPr id="84" name="Стрелка вправо 83"/>
          <p:cNvSpPr/>
          <p:nvPr/>
        </p:nvSpPr>
        <p:spPr>
          <a:xfrm rot="16200000">
            <a:off x="1004559" y="3658489"/>
            <a:ext cx="417070" cy="185658"/>
          </a:xfrm>
          <a:prstGeom prst="rightArrow">
            <a:avLst/>
          </a:prstGeom>
          <a:solidFill>
            <a:schemeClr val="bg1"/>
          </a:solidFill>
          <a:ln>
            <a:solidFill>
              <a:srgbClr val="EF4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Прямоугольник 98"/>
          <p:cNvSpPr/>
          <p:nvPr/>
        </p:nvSpPr>
        <p:spPr>
          <a:xfrm>
            <a:off x="4346686" y="294308"/>
            <a:ext cx="3927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«Архитектурно-строительный отдел»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43860" y="1272999"/>
            <a:ext cx="3038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Монтажно-технологическая</a:t>
            </a:r>
            <a:endParaRPr lang="ru-RU" dirty="0"/>
          </a:p>
          <a:p>
            <a:pPr algn="ctr"/>
            <a:r>
              <a:rPr lang="ru-RU" dirty="0"/>
              <a:t>Схема (МТС)</a:t>
            </a:r>
          </a:p>
        </p:txBody>
      </p:sp>
      <p:pic>
        <p:nvPicPr>
          <p:cNvPr id="100" name="Рисунок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6066" y="2287957"/>
            <a:ext cx="489844" cy="536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" name="Стрелка вправо 100"/>
          <p:cNvSpPr/>
          <p:nvPr/>
        </p:nvSpPr>
        <p:spPr>
          <a:xfrm>
            <a:off x="7404105" y="3714351"/>
            <a:ext cx="516540" cy="559661"/>
          </a:xfrm>
          <a:prstGeom prst="rightArrow">
            <a:avLst/>
          </a:prstGeom>
          <a:solidFill>
            <a:schemeClr val="bg1"/>
          </a:solidFill>
          <a:ln>
            <a:solidFill>
              <a:srgbClr val="EF4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Скругленный прямоугольник 101"/>
          <p:cNvSpPr/>
          <p:nvPr/>
        </p:nvSpPr>
        <p:spPr>
          <a:xfrm>
            <a:off x="7975986" y="2188575"/>
            <a:ext cx="4144261" cy="4410663"/>
          </a:xfrm>
          <a:prstGeom prst="roundRect">
            <a:avLst/>
          </a:prstGeom>
          <a:noFill/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Скругленный прямоугольник 102"/>
          <p:cNvSpPr/>
          <p:nvPr/>
        </p:nvSpPr>
        <p:spPr>
          <a:xfrm>
            <a:off x="332172" y="42709"/>
            <a:ext cx="7869719" cy="2048578"/>
          </a:xfrm>
          <a:prstGeom prst="roundRect">
            <a:avLst/>
          </a:prstGeom>
          <a:noFill/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227154" y="31011"/>
            <a:ext cx="2027991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Исходные данные</a:t>
            </a:r>
            <a:endParaRPr lang="ru-RU" b="1" dirty="0">
              <a:solidFill>
                <a:schemeClr val="accent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3" name="Стрелка вправо 82"/>
          <p:cNvSpPr/>
          <p:nvPr/>
        </p:nvSpPr>
        <p:spPr>
          <a:xfrm rot="5400000">
            <a:off x="929047" y="2141124"/>
            <a:ext cx="568095" cy="213902"/>
          </a:xfrm>
          <a:prstGeom prst="rightArrow">
            <a:avLst/>
          </a:prstGeom>
          <a:solidFill>
            <a:schemeClr val="bg1"/>
          </a:solidFill>
          <a:ln>
            <a:solidFill>
              <a:srgbClr val="EF4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Стрелка вправо 94"/>
          <p:cNvSpPr/>
          <p:nvPr/>
        </p:nvSpPr>
        <p:spPr>
          <a:xfrm rot="5400000">
            <a:off x="5693645" y="2077250"/>
            <a:ext cx="1011662" cy="199447"/>
          </a:xfrm>
          <a:prstGeom prst="rightArrow">
            <a:avLst/>
          </a:prstGeom>
          <a:solidFill>
            <a:schemeClr val="bg1"/>
          </a:solidFill>
          <a:ln>
            <a:solidFill>
              <a:srgbClr val="EF4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Стрелка вправо 51"/>
          <p:cNvSpPr/>
          <p:nvPr/>
        </p:nvSpPr>
        <p:spPr>
          <a:xfrm rot="10800000">
            <a:off x="4817537" y="3604275"/>
            <a:ext cx="359631" cy="196055"/>
          </a:xfrm>
          <a:prstGeom prst="rightArrow">
            <a:avLst/>
          </a:prstGeom>
          <a:solidFill>
            <a:schemeClr val="bg1"/>
          </a:solidFill>
          <a:ln>
            <a:solidFill>
              <a:srgbClr val="EF4B3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/>
          <p:cNvSpPr txBox="1"/>
          <p:nvPr/>
        </p:nvSpPr>
        <p:spPr>
          <a:xfrm>
            <a:off x="551591" y="980063"/>
            <a:ext cx="17611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Клеммные</a:t>
            </a:r>
            <a:r>
              <a:rPr lang="ru-RU" dirty="0" smtClean="0"/>
              <a:t> поля</a:t>
            </a:r>
          </a:p>
          <a:p>
            <a:r>
              <a:rPr lang="ru-RU" dirty="0" smtClean="0"/>
              <a:t> </a:t>
            </a:r>
          </a:p>
        </p:txBody>
      </p:sp>
      <p:sp>
        <p:nvSpPr>
          <p:cNvPr id="54" name="Стрелка вправо 53"/>
          <p:cNvSpPr/>
          <p:nvPr/>
        </p:nvSpPr>
        <p:spPr>
          <a:xfrm rot="522292">
            <a:off x="1903571" y="3617225"/>
            <a:ext cx="1872398" cy="219919"/>
          </a:xfrm>
          <a:prstGeom prst="rightArrow">
            <a:avLst/>
          </a:prstGeom>
          <a:solidFill>
            <a:schemeClr val="bg1"/>
          </a:solidFill>
          <a:ln>
            <a:solidFill>
              <a:srgbClr val="EF4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064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47" grpId="0" animBg="1"/>
      <p:bldP spid="4" grpId="0"/>
      <p:bldP spid="13" grpId="0"/>
      <p:bldP spid="45" grpId="0"/>
      <p:bldP spid="46" grpId="0" animBg="1"/>
      <p:bldP spid="50" grpId="0"/>
      <p:bldP spid="63" grpId="0" animBg="1"/>
      <p:bldP spid="64" grpId="0"/>
      <p:bldP spid="74" grpId="0" animBg="1"/>
      <p:bldP spid="77" grpId="0"/>
      <p:bldP spid="78" grpId="0"/>
      <p:bldP spid="76" grpId="0"/>
      <p:bldP spid="81" grpId="0"/>
      <p:bldP spid="68" grpId="0"/>
      <p:bldP spid="82" grpId="0" animBg="1"/>
      <p:bldP spid="86" grpId="0"/>
      <p:bldP spid="88" grpId="0" animBg="1"/>
      <p:bldP spid="93" grpId="0"/>
      <p:bldP spid="94" grpId="0"/>
      <p:bldP spid="96" grpId="0" animBg="1"/>
      <p:bldP spid="97" grpId="0" animBg="1"/>
      <p:bldP spid="98" grpId="0"/>
      <p:bldP spid="84" grpId="0" animBg="1"/>
      <p:bldP spid="99" grpId="0"/>
      <p:bldP spid="2" grpId="0"/>
      <p:bldP spid="101" grpId="0" animBg="1"/>
      <p:bldP spid="102" grpId="0" animBg="1"/>
      <p:bldP spid="103" grpId="0" animBg="1"/>
      <p:bldP spid="18" grpId="0"/>
      <p:bldP spid="83" grpId="0" animBg="1"/>
      <p:bldP spid="95" grpId="0" animBg="1"/>
      <p:bldP spid="52" grpId="0" animBg="1"/>
      <p:bldP spid="53" grpId="0"/>
      <p:bldP spid="5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 </a:t>
            </a:r>
            <a:fld id="{932D0C57-0080-44AE-8C0C-E9D003355AC5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33400" y="1550379"/>
            <a:ext cx="11072445" cy="103089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00" b="1" kern="1200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66700" indent="-266700">
              <a:spcBef>
                <a:spcPct val="50000"/>
              </a:spcBef>
              <a:buAutoNum type="arabicPeriod"/>
            </a:pPr>
            <a:r>
              <a:rPr lang="ru-RU" sz="1800" b="0" cap="none" dirty="0" smtClean="0">
                <a:solidFill>
                  <a:srgbClr val="EF4B3F"/>
                </a:solidFill>
              </a:rPr>
              <a:t>Схема выполняется в </a:t>
            </a:r>
            <a:r>
              <a:rPr lang="en-US" sz="1800" b="0" cap="none" dirty="0" smtClean="0">
                <a:solidFill>
                  <a:srgbClr val="EF4B3F"/>
                </a:solidFill>
              </a:rPr>
              <a:t>E3.Series</a:t>
            </a:r>
            <a:endParaRPr lang="ru-RU" sz="1800" b="0" cap="none" dirty="0" smtClean="0">
              <a:solidFill>
                <a:srgbClr val="EF4B3F"/>
              </a:solidFill>
            </a:endParaRPr>
          </a:p>
          <a:p>
            <a:pPr marL="266700">
              <a:spcBef>
                <a:spcPct val="50000"/>
              </a:spcBef>
            </a:pPr>
            <a:r>
              <a:rPr lang="ru-RU" sz="1800" b="0" cap="none" dirty="0" smtClean="0"/>
              <a:t>Работа выполняется средствами БД </a:t>
            </a:r>
            <a:r>
              <a:rPr lang="en-US" sz="1800" b="0" cap="none" dirty="0" smtClean="0"/>
              <a:t>E3.Series</a:t>
            </a:r>
            <a:r>
              <a:rPr lang="ru-RU" sz="1800" b="0" cap="none" dirty="0" smtClean="0"/>
              <a:t> и не требует дополнительных, модулей для преобразований.</a:t>
            </a:r>
            <a:endParaRPr lang="ru-RU" sz="1800" b="0" cap="none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3428" y="2972188"/>
            <a:ext cx="3495675" cy="25812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0630" y="3579668"/>
            <a:ext cx="3707770" cy="1444843"/>
          </a:xfrm>
          <a:prstGeom prst="rect">
            <a:avLst/>
          </a:prstGeom>
        </p:spPr>
      </p:pic>
      <p:sp>
        <p:nvSpPr>
          <p:cNvPr id="9" name="Стрелка вправо 8"/>
          <p:cNvSpPr/>
          <p:nvPr/>
        </p:nvSpPr>
        <p:spPr>
          <a:xfrm>
            <a:off x="5286523" y="4034803"/>
            <a:ext cx="871018" cy="534572"/>
          </a:xfrm>
          <a:prstGeom prst="rightArrow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P&amp;ID/</a:t>
            </a:r>
            <a:r>
              <a:rPr lang="ru-RU" dirty="0"/>
              <a:t>ФСА. Варианты </a:t>
            </a:r>
            <a:r>
              <a:rPr lang="ru-RU" dirty="0" smtClean="0"/>
              <a:t>работы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5275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E3.Instrumentation. «DWG+». </a:t>
            </a:r>
            <a:r>
              <a:rPr lang="ru-RU" dirty="0"/>
              <a:t>Возможности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 </a:t>
            </a:r>
            <a:fld id="{932D0C57-0080-44AE-8C0C-E9D003355AC5}" type="slidenum">
              <a:rPr lang="ru-RU" smtClean="0"/>
              <a:pPr/>
              <a:t>5</a:t>
            </a:fld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285" y="2744676"/>
            <a:ext cx="4089160" cy="17750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5284" y="2744672"/>
            <a:ext cx="4089160" cy="177504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1873" y="4173250"/>
            <a:ext cx="4715884" cy="171166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1873" y="4173249"/>
            <a:ext cx="4715884" cy="1711663"/>
          </a:xfrm>
          <a:prstGeom prst="rect">
            <a:avLst/>
          </a:prstGeom>
        </p:spPr>
      </p:pic>
      <p:sp>
        <p:nvSpPr>
          <p:cNvPr id="13" name="Выгнутая влево стрелка 12"/>
          <p:cNvSpPr/>
          <p:nvPr/>
        </p:nvSpPr>
        <p:spPr>
          <a:xfrm rot="10800000">
            <a:off x="5808869" y="3925133"/>
            <a:ext cx="273789" cy="460123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Выгнутая влево стрелка 13"/>
          <p:cNvSpPr/>
          <p:nvPr/>
        </p:nvSpPr>
        <p:spPr>
          <a:xfrm>
            <a:off x="5463608" y="3943887"/>
            <a:ext cx="273789" cy="460123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33400" y="1618293"/>
            <a:ext cx="95440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EF4B3F"/>
                </a:solidFill>
              </a:rPr>
              <a:t>2.</a:t>
            </a:r>
            <a:r>
              <a:rPr lang="ru-RU" dirty="0" smtClean="0">
                <a:solidFill>
                  <a:srgbClr val="EF4B3F"/>
                </a:solidFill>
              </a:rPr>
              <a:t>  </a:t>
            </a:r>
            <a:r>
              <a:rPr lang="en-US" dirty="0" smtClean="0">
                <a:solidFill>
                  <a:srgbClr val="EF4B3F"/>
                </a:solidFill>
              </a:rPr>
              <a:t> </a:t>
            </a:r>
            <a:r>
              <a:rPr lang="ru-RU" dirty="0" smtClean="0">
                <a:solidFill>
                  <a:srgbClr val="EF4B3F"/>
                </a:solidFill>
              </a:rPr>
              <a:t>«Технолог» делает МТС </a:t>
            </a:r>
            <a:r>
              <a:rPr lang="ru-RU" dirty="0">
                <a:solidFill>
                  <a:srgbClr val="EF4B3F"/>
                </a:solidFill>
              </a:rPr>
              <a:t>в </a:t>
            </a:r>
            <a:r>
              <a:rPr lang="en-US" dirty="0" smtClean="0">
                <a:solidFill>
                  <a:srgbClr val="EF4B3F"/>
                </a:solidFill>
              </a:rPr>
              <a:t>AutoCAD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361950"/>
            <a:r>
              <a:rPr lang="ru-RU" dirty="0" err="1" smtClean="0"/>
              <a:t>Автообновление</a:t>
            </a:r>
            <a:r>
              <a:rPr lang="ru-RU" dirty="0" smtClean="0"/>
              <a:t> </a:t>
            </a:r>
            <a:r>
              <a:rPr lang="ru-RU" dirty="0"/>
              <a:t>подложки в E3.Series при изменение исходного DWG\DXF файла</a:t>
            </a:r>
          </a:p>
        </p:txBody>
      </p:sp>
    </p:spTree>
    <p:extLst>
      <p:ext uri="{BB962C8B-B14F-4D97-AF65-F5344CB8AC3E}">
        <p14:creationId xmlns:p14="http://schemas.microsoft.com/office/powerpoint/2010/main" val="4282312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E3.Instrumentation. «DWG+». </a:t>
            </a:r>
            <a:r>
              <a:rPr lang="ru-RU" dirty="0"/>
              <a:t>Возможности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 </a:t>
            </a:r>
            <a:fld id="{932D0C57-0080-44AE-8C0C-E9D003355AC5}" type="slidenum">
              <a:rPr lang="ru-RU" smtClean="0"/>
              <a:pPr/>
              <a:t>6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4372024"/>
            <a:ext cx="2808007" cy="13096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8390" y="4372024"/>
            <a:ext cx="3870442" cy="14393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8890" y="1844013"/>
            <a:ext cx="4089441" cy="1642153"/>
          </a:xfrm>
          <a:prstGeom prst="rect">
            <a:avLst/>
          </a:prstGeom>
        </p:spPr>
      </p:pic>
      <p:sp>
        <p:nvSpPr>
          <p:cNvPr id="10" name="Стрелка вправо 9"/>
          <p:cNvSpPr/>
          <p:nvPr/>
        </p:nvSpPr>
        <p:spPr>
          <a:xfrm>
            <a:off x="6934899" y="4967805"/>
            <a:ext cx="489668" cy="288320"/>
          </a:xfrm>
          <a:prstGeom prst="rightArrow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5400000">
            <a:off x="9842627" y="3810942"/>
            <a:ext cx="429746" cy="275263"/>
          </a:xfrm>
          <a:prstGeom prst="rightArrow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50676" y="1804475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dirty="0"/>
              <a:t>Считывание параметров с блоков </a:t>
            </a:r>
            <a:r>
              <a:rPr lang="en-US" dirty="0"/>
              <a:t>AutoCAD </a:t>
            </a:r>
            <a:r>
              <a:rPr lang="ru-RU" dirty="0"/>
              <a:t>и передача их в </a:t>
            </a:r>
            <a:r>
              <a:rPr lang="en-US" dirty="0"/>
              <a:t>E3.Series (</a:t>
            </a:r>
            <a:r>
              <a:rPr lang="ru-RU" dirty="0"/>
              <a:t>Позиция, Имя параметра и т.п.</a:t>
            </a:r>
            <a:r>
              <a:rPr lang="en-US" dirty="0"/>
              <a:t>)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dirty="0"/>
              <a:t>Замена блоков объектами БД </a:t>
            </a:r>
            <a:r>
              <a:rPr lang="en-US" dirty="0"/>
              <a:t>E3.Series </a:t>
            </a:r>
            <a:r>
              <a:rPr lang="ru-RU" dirty="0"/>
              <a:t>при импорте 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dirty="0"/>
              <a:t>Загрузка дополнительных данных в </a:t>
            </a:r>
            <a:r>
              <a:rPr lang="en-US" dirty="0"/>
              <a:t>E3.Series </a:t>
            </a:r>
            <a:r>
              <a:rPr lang="ru-RU" dirty="0"/>
              <a:t>из </a:t>
            </a:r>
            <a:r>
              <a:rPr lang="en-US" dirty="0"/>
              <a:t>Excel</a:t>
            </a:r>
            <a:endParaRPr lang="ru-RU" dirty="0"/>
          </a:p>
        </p:txBody>
      </p:sp>
      <p:sp>
        <p:nvSpPr>
          <p:cNvPr id="13" name="Стрелка вправо 12"/>
          <p:cNvSpPr/>
          <p:nvPr/>
        </p:nvSpPr>
        <p:spPr>
          <a:xfrm>
            <a:off x="3453842" y="4960900"/>
            <a:ext cx="489668" cy="288320"/>
          </a:xfrm>
          <a:prstGeom prst="rightArrow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77475" y="4372024"/>
            <a:ext cx="2323458" cy="157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30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 </a:t>
            </a:r>
            <a:fld id="{932D0C57-0080-44AE-8C0C-E9D003355AC5}" type="slidenum">
              <a:rPr lang="ru-RU" smtClean="0"/>
              <a:pPr/>
              <a:t>7</a:t>
            </a:fld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33400" y="1550379"/>
            <a:ext cx="11530445" cy="234534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00" b="1" kern="1200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spcBef>
                <a:spcPct val="50000"/>
              </a:spcBef>
            </a:pPr>
            <a:r>
              <a:rPr lang="ru-RU" sz="1800" b="0" cap="none" dirty="0" smtClean="0">
                <a:solidFill>
                  <a:srgbClr val="EF4B3F"/>
                </a:solidFill>
              </a:rPr>
              <a:t>3.   МТС и ФСА/</a:t>
            </a:r>
            <a:r>
              <a:rPr lang="en-US" sz="1800" b="0" cap="none" dirty="0" smtClean="0">
                <a:solidFill>
                  <a:srgbClr val="EF4B3F"/>
                </a:solidFill>
              </a:rPr>
              <a:t>P&amp;ID </a:t>
            </a:r>
            <a:r>
              <a:rPr lang="ru-RU" sz="1800" b="0" cap="none" dirty="0" smtClean="0">
                <a:solidFill>
                  <a:srgbClr val="EF4B3F"/>
                </a:solidFill>
              </a:rPr>
              <a:t>выполняются в Е3 на разных листах</a:t>
            </a:r>
          </a:p>
          <a:p>
            <a:pPr>
              <a:spcBef>
                <a:spcPct val="50000"/>
              </a:spcBef>
            </a:pPr>
            <a:r>
              <a:rPr lang="ru-RU" sz="1800" b="0" cap="none" dirty="0" smtClean="0">
                <a:solidFill>
                  <a:schemeClr val="tx1"/>
                </a:solidFill>
              </a:rPr>
              <a:t>Возможности: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sz="1800" b="0" cap="none" dirty="0" smtClean="0">
                <a:solidFill>
                  <a:schemeClr val="tx1"/>
                </a:solidFill>
              </a:rPr>
              <a:t>Автоматическое создание </a:t>
            </a:r>
            <a:r>
              <a:rPr lang="ru-RU" sz="1800" b="0" cap="none" dirty="0">
                <a:solidFill>
                  <a:schemeClr val="tx1"/>
                </a:solidFill>
              </a:rPr>
              <a:t>ФСА/</a:t>
            </a:r>
            <a:r>
              <a:rPr lang="en-US" sz="1800" b="0" cap="none" dirty="0">
                <a:solidFill>
                  <a:schemeClr val="tx1"/>
                </a:solidFill>
              </a:rPr>
              <a:t>P&amp;ID </a:t>
            </a:r>
            <a:r>
              <a:rPr lang="ru-RU" sz="1800" b="0" cap="none" dirty="0" smtClean="0">
                <a:solidFill>
                  <a:schemeClr val="tx1"/>
                </a:solidFill>
              </a:rPr>
              <a:t>по Монтажно-технологической схеме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sz="1800" b="0" cap="none" dirty="0">
                <a:solidFill>
                  <a:schemeClr val="tx1"/>
                </a:solidFill>
              </a:rPr>
              <a:t>Обновление ФСА/</a:t>
            </a:r>
            <a:r>
              <a:rPr lang="en-US" sz="1800" b="0" cap="none" dirty="0">
                <a:solidFill>
                  <a:schemeClr val="tx1"/>
                </a:solidFill>
              </a:rPr>
              <a:t>P&amp;ID </a:t>
            </a:r>
            <a:r>
              <a:rPr lang="ru-RU" sz="1800" b="0" cap="none" dirty="0" smtClean="0">
                <a:solidFill>
                  <a:schemeClr val="tx1"/>
                </a:solidFill>
              </a:rPr>
              <a:t>при изменении исходной </a:t>
            </a:r>
            <a:r>
              <a:rPr lang="ru-RU" sz="1800" b="0" cap="none" dirty="0">
                <a:solidFill>
                  <a:schemeClr val="tx1"/>
                </a:solidFill>
              </a:rPr>
              <a:t>Монтажно-технологической </a:t>
            </a:r>
            <a:r>
              <a:rPr lang="ru-RU" sz="1800" b="0" cap="none" dirty="0" smtClean="0">
                <a:solidFill>
                  <a:schemeClr val="tx1"/>
                </a:solidFill>
              </a:rPr>
              <a:t>схемы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sz="1800" b="0" cap="none" dirty="0" smtClean="0">
                <a:solidFill>
                  <a:schemeClr val="tx1"/>
                </a:solidFill>
              </a:rPr>
              <a:t>Автоматизация оформления ФСА по ГОСТ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sz="1800" b="0" cap="none" dirty="0" smtClean="0">
                <a:solidFill>
                  <a:schemeClr val="tx1"/>
                </a:solidFill>
              </a:rPr>
              <a:t>Возможность делать разное оформление схем</a:t>
            </a:r>
            <a:endParaRPr lang="ru-RU" sz="1800" b="0" cap="none" dirty="0">
              <a:solidFill>
                <a:schemeClr val="tx1"/>
              </a:solidFill>
            </a:endParaRPr>
          </a:p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ru-RU" sz="2400" cap="none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1281" y="4239253"/>
            <a:ext cx="2198932" cy="15221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7144" y="4239253"/>
            <a:ext cx="2379052" cy="1591218"/>
          </a:xfrm>
          <a:prstGeom prst="rect">
            <a:avLst/>
          </a:prstGeom>
        </p:spPr>
      </p:pic>
      <p:sp>
        <p:nvSpPr>
          <p:cNvPr id="7" name="Стрелка вправо 6"/>
          <p:cNvSpPr/>
          <p:nvPr/>
        </p:nvSpPr>
        <p:spPr>
          <a:xfrm>
            <a:off x="5285472" y="4928203"/>
            <a:ext cx="465186" cy="295124"/>
          </a:xfrm>
          <a:prstGeom prst="rightArrow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E3.Instrumentation. «</a:t>
            </a:r>
            <a:r>
              <a:rPr lang="ru-RU" dirty="0"/>
              <a:t>МТС+». Возможности</a:t>
            </a:r>
          </a:p>
        </p:txBody>
      </p:sp>
    </p:spTree>
    <p:extLst>
      <p:ext uri="{BB962C8B-B14F-4D97-AF65-F5344CB8AC3E}">
        <p14:creationId xmlns:p14="http://schemas.microsoft.com/office/powerpoint/2010/main" val="293729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 </a:t>
            </a:r>
            <a:fld id="{932D0C57-0080-44AE-8C0C-E9D003355AC5}" type="slidenum">
              <a:rPr lang="ru-RU" smtClean="0"/>
              <a:pPr/>
              <a:t>8</a:t>
            </a:fld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33400" y="2124075"/>
            <a:ext cx="9890759" cy="305283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00" b="1" kern="1200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EF4B3F"/>
                </a:solidFill>
              </a:rPr>
              <a:t>E3</a:t>
            </a:r>
            <a:r>
              <a:rPr lang="en-US" sz="2800" dirty="0">
                <a:solidFill>
                  <a:schemeClr val="tx1"/>
                </a:solidFill>
              </a:rPr>
              <a:t>.Instrumentation</a:t>
            </a:r>
            <a:r>
              <a:rPr lang="ru-RU" sz="2800" dirty="0">
                <a:solidFill>
                  <a:schemeClr val="tx1"/>
                </a:solidFill>
              </a:rPr>
              <a:t>. </a:t>
            </a:r>
            <a:r>
              <a:rPr lang="ru-RU" sz="2800" dirty="0" smtClean="0">
                <a:solidFill>
                  <a:schemeClr val="tx1"/>
                </a:solidFill>
              </a:rPr>
              <a:t>«Генератор СВП»</a:t>
            </a:r>
            <a:endParaRPr lang="ru-RU" sz="2800" dirty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</a:pPr>
            <a:r>
              <a:rPr lang="ru-RU" sz="2000" b="0" cap="none" dirty="0" smtClean="0">
                <a:solidFill>
                  <a:schemeClr val="tx1"/>
                </a:solidFill>
              </a:rPr>
              <a:t>Возможности: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sz="1800" b="0" cap="none" dirty="0" smtClean="0">
                <a:solidFill>
                  <a:schemeClr val="tx1"/>
                </a:solidFill>
              </a:rPr>
              <a:t>Автоматическое построение СВП, СТП по структурной схеме (конфигурации)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sz="1800" b="0" cap="none" dirty="0" smtClean="0">
                <a:solidFill>
                  <a:schemeClr val="tx1"/>
                </a:solidFill>
              </a:rPr>
              <a:t>Работа с соединительными коробками и другим промежуточным оборудованием 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sz="1800" b="0" cap="none" dirty="0" smtClean="0">
                <a:solidFill>
                  <a:schemeClr val="tx1"/>
                </a:solidFill>
              </a:rPr>
              <a:t>Работа с защитными изделиями (</a:t>
            </a:r>
            <a:r>
              <a:rPr lang="ru-RU" sz="1800" b="0" cap="none" dirty="0" err="1" smtClean="0">
                <a:solidFill>
                  <a:schemeClr val="tx1"/>
                </a:solidFill>
              </a:rPr>
              <a:t>металлорукава</a:t>
            </a:r>
            <a:r>
              <a:rPr lang="ru-RU" sz="1800" b="0" cap="none" dirty="0" smtClean="0">
                <a:solidFill>
                  <a:schemeClr val="tx1"/>
                </a:solidFill>
              </a:rPr>
              <a:t>, трубы и т.п.)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СВП, СТП</a:t>
            </a:r>
          </a:p>
        </p:txBody>
      </p:sp>
    </p:spTree>
    <p:extLst>
      <p:ext uri="{BB962C8B-B14F-4D97-AF65-F5344CB8AC3E}">
        <p14:creationId xmlns:p14="http://schemas.microsoft.com/office/powerpoint/2010/main" val="373099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 </a:t>
            </a:r>
            <a:fld id="{932D0C57-0080-44AE-8C0C-E9D003355AC5}" type="slidenum">
              <a:rPr lang="ru-RU" smtClean="0"/>
              <a:pPr/>
              <a:t>9</a:t>
            </a:fld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972105" y="768802"/>
            <a:ext cx="4726745" cy="408065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ru-RU" sz="2400" cap="none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Генерация СВП.</a:t>
            </a:r>
          </a:p>
          <a:p>
            <a:pPr>
              <a:spcBef>
                <a:spcPct val="50000"/>
              </a:spcBef>
            </a:pPr>
            <a:endParaRPr lang="ru-RU" sz="2400" cap="none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1630" y="1329040"/>
            <a:ext cx="2664948" cy="1863434"/>
          </a:xfrm>
          <a:prstGeom prst="rect">
            <a:avLst/>
          </a:prstGeom>
        </p:spPr>
      </p:pic>
      <p:sp>
        <p:nvSpPr>
          <p:cNvPr id="8" name="Стрелка вправо 7"/>
          <p:cNvSpPr/>
          <p:nvPr/>
        </p:nvSpPr>
        <p:spPr>
          <a:xfrm>
            <a:off x="4504943" y="1993471"/>
            <a:ext cx="871018" cy="534572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5143" y="1176867"/>
            <a:ext cx="3052179" cy="2167779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1119509" y="3160445"/>
            <a:ext cx="5386233" cy="408065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ru-RU" sz="2400" cap="none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Генерация совмещенной СВП.</a:t>
            </a:r>
          </a:p>
          <a:p>
            <a:pPr>
              <a:spcBef>
                <a:spcPct val="50000"/>
              </a:spcBef>
            </a:pPr>
            <a:endParaRPr lang="ru-RU" sz="2400" cap="none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488" y="3895640"/>
            <a:ext cx="2664948" cy="1863434"/>
          </a:xfrm>
          <a:prstGeom prst="rect">
            <a:avLst/>
          </a:prstGeom>
        </p:spPr>
      </p:pic>
      <p:sp>
        <p:nvSpPr>
          <p:cNvPr id="12" name="Стрелка вправо 11"/>
          <p:cNvSpPr/>
          <p:nvPr/>
        </p:nvSpPr>
        <p:spPr>
          <a:xfrm>
            <a:off x="9011562" y="4852269"/>
            <a:ext cx="498845" cy="392147"/>
          </a:xfrm>
          <a:prstGeom prst="rightArrow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5143" y="3909397"/>
            <a:ext cx="3052179" cy="215654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9994" y="3596158"/>
            <a:ext cx="174617" cy="30576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4117" y="3596923"/>
            <a:ext cx="174617" cy="30576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58240" y="3593604"/>
            <a:ext cx="174617" cy="30576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2363" y="3594369"/>
            <a:ext cx="174617" cy="30576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9469" y="3598712"/>
            <a:ext cx="174617" cy="30576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3592" y="3599477"/>
            <a:ext cx="174617" cy="30576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7715" y="3596158"/>
            <a:ext cx="174617" cy="30576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1838" y="3596923"/>
            <a:ext cx="174617" cy="30576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5235" y="3600501"/>
            <a:ext cx="174617" cy="30576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9358" y="3601266"/>
            <a:ext cx="174617" cy="30576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3481" y="3597947"/>
            <a:ext cx="174617" cy="305760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7604" y="3598712"/>
            <a:ext cx="174617" cy="305760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94536" y="4293935"/>
            <a:ext cx="2332126" cy="1651240"/>
          </a:xfrm>
          <a:prstGeom prst="rect">
            <a:avLst/>
          </a:prstGeom>
        </p:spPr>
      </p:pic>
      <p:sp>
        <p:nvSpPr>
          <p:cNvPr id="47" name="Стрелка вправо 46"/>
          <p:cNvSpPr/>
          <p:nvPr/>
        </p:nvSpPr>
        <p:spPr>
          <a:xfrm>
            <a:off x="4767540" y="4584983"/>
            <a:ext cx="871018" cy="534572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СВП, СТП</a:t>
            </a:r>
          </a:p>
        </p:txBody>
      </p:sp>
    </p:spTree>
    <p:extLst>
      <p:ext uri="{BB962C8B-B14F-4D97-AF65-F5344CB8AC3E}">
        <p14:creationId xmlns:p14="http://schemas.microsoft.com/office/powerpoint/2010/main" val="150775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40419" y="1544434"/>
            <a:ext cx="8983135" cy="592957"/>
          </a:xfrm>
        </p:spPr>
        <p:txBody>
          <a:bodyPr/>
          <a:lstStyle/>
          <a:p>
            <a:r>
              <a:rPr lang="ru-RU" dirty="0"/>
              <a:t>План трасс / План расположения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 </a:t>
            </a:r>
            <a:fld id="{932D0C57-0080-44AE-8C0C-E9D003355AC5}" type="slidenum">
              <a:rPr lang="ru-RU" smtClean="0"/>
              <a:pPr/>
              <a:t>10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0063" y="2314380"/>
            <a:ext cx="5227247" cy="392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98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Способ прокладки кабелей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3400" y="2085975"/>
            <a:ext cx="5476876" cy="377295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Задание способа прокладки:</a:t>
            </a:r>
          </a:p>
          <a:p>
            <a:pPr lvl="2"/>
            <a:r>
              <a:rPr lang="ru-RU" dirty="0" smtClean="0"/>
              <a:t>для всего выделенного сегмента</a:t>
            </a:r>
          </a:p>
          <a:p>
            <a:pPr lvl="2"/>
            <a:r>
              <a:rPr lang="ru-RU" dirty="0"/>
              <a:t>м</a:t>
            </a:r>
            <a:r>
              <a:rPr lang="ru-RU" dirty="0" smtClean="0"/>
              <a:t>ежду любыми точками на трассе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Автоматическая графическая </a:t>
            </a:r>
            <a:r>
              <a:rPr lang="ru-RU" dirty="0" err="1" smtClean="0">
                <a:solidFill>
                  <a:schemeClr val="tx1"/>
                </a:solidFill>
              </a:rPr>
              <a:t>отрисовка</a:t>
            </a:r>
            <a:endParaRPr lang="ru-RU" dirty="0" smtClean="0">
              <a:solidFill>
                <a:schemeClr val="tx1"/>
              </a:solidFill>
            </a:endParaRPr>
          </a:p>
          <a:p>
            <a:pPr lvl="2"/>
            <a:r>
              <a:rPr lang="ru-RU" dirty="0" smtClean="0"/>
              <a:t>при назначении способа прокладки</a:t>
            </a:r>
          </a:p>
          <a:p>
            <a:pPr lvl="2"/>
            <a:r>
              <a:rPr lang="ru-RU" dirty="0" smtClean="0"/>
              <a:t>при изменении трасс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Автоматический подсчёт длины кабелей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Задание высотных отметок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11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1625" y="1972607"/>
            <a:ext cx="6402387" cy="353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5957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</a:t>
            </a:r>
            <a:r>
              <a:rPr lang="en-US" dirty="0"/>
              <a:t>c</a:t>
            </a:r>
            <a:r>
              <a:rPr lang="ru-RU" dirty="0" smtClean="0"/>
              <a:t> потоками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3400" y="1625600"/>
            <a:ext cx="5282514" cy="4233333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Автоматическое построение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Интерактивное размещение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Автоматическое обновление при изменении схем или трассировки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Таблицы потоков:</a:t>
            </a:r>
            <a:endParaRPr lang="en-US" dirty="0" smtClean="0">
              <a:solidFill>
                <a:schemeClr val="tx1"/>
              </a:solidFill>
            </a:endParaRPr>
          </a:p>
          <a:p>
            <a:pPr lvl="2"/>
            <a:r>
              <a:rPr lang="ru-RU" dirty="0"/>
              <a:t>Задание количества столбцов</a:t>
            </a:r>
          </a:p>
          <a:p>
            <a:pPr lvl="2"/>
            <a:r>
              <a:rPr lang="ru-RU" dirty="0"/>
              <a:t>Отображение всех сигналов кабелей</a:t>
            </a:r>
          </a:p>
          <a:p>
            <a:pPr lvl="2"/>
            <a:r>
              <a:rPr lang="ru-RU" dirty="0"/>
              <a:t>Разделение кабелей по типам сигнала</a:t>
            </a:r>
          </a:p>
          <a:p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5656688" y="2924432"/>
            <a:ext cx="3046089" cy="2828668"/>
            <a:chOff x="6111514" y="1028943"/>
            <a:chExt cx="5580952" cy="5138066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11514" y="1028943"/>
              <a:ext cx="5580952" cy="3885714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400752" y="3205104"/>
              <a:ext cx="2409524" cy="2961905"/>
            </a:xfrm>
            <a:prstGeom prst="rect">
              <a:avLst/>
            </a:prstGeom>
          </p:spPr>
        </p:pic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4062" y="1625600"/>
            <a:ext cx="3502786" cy="1725949"/>
          </a:xfrm>
          <a:prstGeom prst="rect">
            <a:avLst/>
          </a:prstGeom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r>
              <a:rPr lang="ru-RU" dirty="0" smtClean="0"/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84182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2132" y="1362075"/>
            <a:ext cx="3408160" cy="30926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5883" y="3648285"/>
            <a:ext cx="3223577" cy="2210648"/>
          </a:xfrm>
          <a:prstGeom prst="rect">
            <a:avLst/>
          </a:prstGeom>
          <a:effectLst>
            <a:reflection stA="0" endPos="65000" dist="50800" dir="5400000" sy="-100000" algn="bl" rotWithShape="0"/>
          </a:effec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разрезами траншей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533400" y="1625600"/>
            <a:ext cx="4010026" cy="4233333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Возможность прокладки кабелей в защитных трубах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Автоматический подбор ширины траншеи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Отображение кабелей в траншее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Автоматическое разделение кабелей по типам сигналов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Интерактивное размещение на листе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Учёт земляных работ при создании ведомости объемов работ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" name="Picture 2" descr="C:\Users\KALINT~1.POI\AppData\Local\Temp\SNAGHTML3569a3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403" y="1362075"/>
            <a:ext cx="2540695" cy="329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r>
              <a:rPr lang="ru-RU" dirty="0" smtClean="0"/>
              <a:t>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65951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3423" y="1419341"/>
            <a:ext cx="2785978" cy="44049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3422" y="3638326"/>
            <a:ext cx="2785979" cy="2199721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разрезами эстакад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533400" y="1625600"/>
            <a:ext cx="6267450" cy="4233333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Возможность прокладки кабелей в </a:t>
            </a:r>
            <a:r>
              <a:rPr lang="ru-RU" dirty="0" smtClean="0">
                <a:solidFill>
                  <a:schemeClr val="tx1"/>
                </a:solidFill>
              </a:rPr>
              <a:t>коробах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Интерактивный инструмент создания эстакады</a:t>
            </a:r>
          </a:p>
          <a:p>
            <a:pPr lvl="2"/>
            <a:r>
              <a:rPr lang="ru-RU" dirty="0" smtClean="0"/>
              <a:t>задание количества полок</a:t>
            </a:r>
          </a:p>
          <a:p>
            <a:pPr lvl="2"/>
            <a:r>
              <a:rPr lang="ru-RU" dirty="0" smtClean="0"/>
              <a:t>интерактивное размещение на листе</a:t>
            </a:r>
            <a:endParaRPr lang="ru-RU" dirty="0"/>
          </a:p>
          <a:p>
            <a:r>
              <a:rPr lang="ru-RU" dirty="0">
                <a:solidFill>
                  <a:schemeClr val="tx1"/>
                </a:solidFill>
              </a:rPr>
              <a:t>Автоматический </a:t>
            </a:r>
            <a:r>
              <a:rPr lang="ru-RU" dirty="0" smtClean="0">
                <a:solidFill>
                  <a:schemeClr val="tx1"/>
                </a:solidFill>
              </a:rPr>
              <a:t>подбор короба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Интерактивное размещение коробов и потоков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Автоматическое </a:t>
            </a:r>
            <a:r>
              <a:rPr lang="ru-RU" dirty="0">
                <a:solidFill>
                  <a:schemeClr val="tx1"/>
                </a:solidFill>
              </a:rPr>
              <a:t>разделение кабелей по типам </a:t>
            </a:r>
            <a:r>
              <a:rPr lang="ru-RU" dirty="0" smtClean="0">
                <a:solidFill>
                  <a:schemeClr val="tx1"/>
                </a:solidFill>
              </a:rPr>
              <a:t>сигналов</a:t>
            </a:r>
          </a:p>
          <a:p>
            <a:r>
              <a:rPr lang="ru-RU" dirty="0">
                <a:solidFill>
                  <a:schemeClr val="tx1"/>
                </a:solidFill>
              </a:rPr>
              <a:t>Учёт </a:t>
            </a:r>
            <a:r>
              <a:rPr lang="ru-RU" dirty="0" smtClean="0">
                <a:solidFill>
                  <a:schemeClr val="tx1"/>
                </a:solidFill>
              </a:rPr>
              <a:t>работ </a:t>
            </a:r>
            <a:r>
              <a:rPr lang="ru-RU" dirty="0">
                <a:solidFill>
                  <a:schemeClr val="tx1"/>
                </a:solidFill>
              </a:rPr>
              <a:t>при создании ведомости объемов работ</a:t>
            </a:r>
          </a:p>
          <a:p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r>
              <a:rPr lang="ru-RU" dirty="0" smtClean="0"/>
              <a:t>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11626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4542" y="293468"/>
            <a:ext cx="6646333" cy="897466"/>
          </a:xfrm>
        </p:spPr>
        <p:txBody>
          <a:bodyPr>
            <a:normAutofit fontScale="90000"/>
          </a:bodyPr>
          <a:lstStyle/>
          <a:p>
            <a:r>
              <a:rPr lang="ru-RU" sz="2900" cap="none" dirty="0" smtClean="0">
                <a:solidFill>
                  <a:schemeClr val="tx1"/>
                </a:solidFill>
              </a:rPr>
              <a:t>ПЛАНЫ НА </a:t>
            </a:r>
            <a:r>
              <a:rPr lang="en-US" sz="2900" cap="none" dirty="0" smtClean="0">
                <a:solidFill>
                  <a:schemeClr val="tx1"/>
                </a:solidFill>
              </a:rPr>
              <a:t>2016</a:t>
            </a:r>
            <a:r>
              <a:rPr lang="ru-RU" sz="2800" cap="none" dirty="0"/>
              <a:t/>
            </a:r>
            <a:br>
              <a:rPr lang="ru-RU" sz="2800" cap="none" dirty="0"/>
            </a:br>
            <a:r>
              <a:rPr lang="ru-RU" sz="2800" cap="none" dirty="0"/>
              <a:t/>
            </a:r>
            <a:br>
              <a:rPr lang="ru-RU" sz="2800" cap="none" dirty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en-US" dirty="0" smtClean="0"/>
              <a:t>1</a:t>
            </a:r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24541" y="1507295"/>
            <a:ext cx="8098953" cy="444539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00" b="1" kern="1200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spcBef>
                <a:spcPct val="50000"/>
              </a:spcBef>
            </a:pPr>
            <a:r>
              <a:rPr lang="ru-RU" sz="1800" b="0" cap="none" dirty="0" smtClean="0">
                <a:solidFill>
                  <a:schemeClr val="tx1"/>
                </a:solidFill>
              </a:rPr>
              <a:t>Визуальная настройка для «Генератора опросных листов». 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sz="1800" b="0" cap="none" dirty="0" smtClean="0">
                <a:solidFill>
                  <a:schemeClr val="tx1"/>
                </a:solidFill>
              </a:rPr>
              <a:t>Настраивается под любого производителя </a:t>
            </a:r>
            <a:endParaRPr lang="ru-RU" sz="1800" b="0" cap="none" dirty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</a:pPr>
            <a:r>
              <a:rPr lang="ru-RU" sz="1800" b="0" cap="none" dirty="0">
                <a:solidFill>
                  <a:schemeClr val="tx1"/>
                </a:solidFill>
              </a:rPr>
              <a:t>Модуль «Генератор </a:t>
            </a:r>
            <a:r>
              <a:rPr lang="ru-RU" sz="1800" b="0" cap="none" dirty="0" smtClean="0">
                <a:solidFill>
                  <a:schemeClr val="tx1"/>
                </a:solidFill>
              </a:rPr>
              <a:t>заказного номера». </a:t>
            </a:r>
            <a:endParaRPr lang="ru-RU" sz="1800" b="0" cap="none" dirty="0">
              <a:solidFill>
                <a:schemeClr val="tx1"/>
              </a:solidFill>
            </a:endParaRP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sz="1800" b="0" cap="none" dirty="0" smtClean="0">
                <a:solidFill>
                  <a:schemeClr val="tx1"/>
                </a:solidFill>
              </a:rPr>
              <a:t>Настраивается </a:t>
            </a:r>
            <a:r>
              <a:rPr lang="ru-RU" sz="1800" b="0" cap="none" dirty="0">
                <a:solidFill>
                  <a:schemeClr val="tx1"/>
                </a:solidFill>
              </a:rPr>
              <a:t>под любого </a:t>
            </a:r>
            <a:r>
              <a:rPr lang="ru-RU" sz="1800" b="0" cap="none" dirty="0" smtClean="0">
                <a:solidFill>
                  <a:schemeClr val="tx1"/>
                </a:solidFill>
              </a:rPr>
              <a:t>производителя</a:t>
            </a:r>
          </a:p>
          <a:p>
            <a:pPr>
              <a:spcBef>
                <a:spcPct val="50000"/>
              </a:spcBef>
            </a:pPr>
            <a:r>
              <a:rPr lang="ru-RU" sz="1800" b="0" cap="none" dirty="0" smtClean="0">
                <a:solidFill>
                  <a:schemeClr val="tx1"/>
                </a:solidFill>
              </a:rPr>
              <a:t> </a:t>
            </a:r>
            <a:endParaRPr lang="ru-RU" sz="1800" b="0" cap="none" dirty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</a:pPr>
            <a:endParaRPr lang="ru-RU" sz="1800" b="0" cap="none" dirty="0" smtClean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</a:pPr>
            <a:r>
              <a:rPr lang="ru-RU" sz="1800" b="0" cap="none" dirty="0" smtClean="0">
                <a:solidFill>
                  <a:schemeClr val="tx1"/>
                </a:solidFill>
              </a:rPr>
              <a:t>Модуль «Экспорт </a:t>
            </a:r>
            <a:r>
              <a:rPr lang="en-US" sz="1800" b="0" cap="none" dirty="0" smtClean="0">
                <a:solidFill>
                  <a:schemeClr val="tx1"/>
                </a:solidFill>
              </a:rPr>
              <a:t>DWG+</a:t>
            </a:r>
            <a:r>
              <a:rPr lang="ru-RU" sz="1800" b="0" cap="none" dirty="0" smtClean="0">
                <a:solidFill>
                  <a:schemeClr val="tx1"/>
                </a:solidFill>
              </a:rPr>
              <a:t>». </a:t>
            </a:r>
            <a:endParaRPr lang="ru-RU" sz="1800" b="0" cap="none" dirty="0">
              <a:solidFill>
                <a:schemeClr val="tx1"/>
              </a:solidFill>
            </a:endParaRP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sz="1800" b="0" cap="none" dirty="0" smtClean="0">
                <a:solidFill>
                  <a:schemeClr val="tx1"/>
                </a:solidFill>
              </a:rPr>
              <a:t>Экспорт 3</a:t>
            </a:r>
            <a:r>
              <a:rPr lang="en-US" sz="1800" b="0" cap="none" dirty="0" smtClean="0">
                <a:solidFill>
                  <a:schemeClr val="tx1"/>
                </a:solidFill>
              </a:rPr>
              <a:t>D </a:t>
            </a:r>
            <a:r>
              <a:rPr lang="ru-RU" sz="1800" b="0" cap="none" dirty="0" smtClean="0">
                <a:solidFill>
                  <a:schemeClr val="tx1"/>
                </a:solidFill>
              </a:rPr>
              <a:t>чертежей (Планы трасс)</a:t>
            </a:r>
          </a:p>
          <a:p>
            <a:pPr>
              <a:spcBef>
                <a:spcPct val="50000"/>
              </a:spcBef>
            </a:pPr>
            <a:endParaRPr lang="ru-RU" sz="1800" b="0" cap="none" dirty="0" smtClean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</a:pPr>
            <a:r>
              <a:rPr lang="ru-RU" sz="1800" b="0" cap="none" dirty="0" smtClean="0">
                <a:solidFill>
                  <a:schemeClr val="tx1"/>
                </a:solidFill>
              </a:rPr>
              <a:t>Концепция «План трасс -</a:t>
            </a:r>
            <a:r>
              <a:rPr lang="en-US" sz="1800" b="0" cap="none" dirty="0" smtClean="0">
                <a:solidFill>
                  <a:schemeClr val="tx1"/>
                </a:solidFill>
              </a:rPr>
              <a:t>&gt; </a:t>
            </a:r>
            <a:r>
              <a:rPr lang="ru-RU" sz="1800" b="0" cap="none" dirty="0" smtClean="0">
                <a:solidFill>
                  <a:schemeClr val="tx1"/>
                </a:solidFill>
              </a:rPr>
              <a:t>СВП (Отчет)»</a:t>
            </a:r>
          </a:p>
          <a:p>
            <a:pPr>
              <a:spcBef>
                <a:spcPct val="50000"/>
              </a:spcBef>
            </a:pPr>
            <a:r>
              <a:rPr lang="ru-RU" sz="1800" b="0" cap="none" dirty="0" smtClean="0">
                <a:solidFill>
                  <a:schemeClr val="tx1"/>
                </a:solidFill>
              </a:rPr>
              <a:t>СТП с таблицей применимости </a:t>
            </a:r>
            <a:endParaRPr lang="ru-RU" sz="1800" b="0" cap="none" dirty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</a:pPr>
            <a:endParaRPr lang="ru-RU" sz="2400" cap="none" dirty="0" smtClean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7581" y="1495879"/>
            <a:ext cx="2363838" cy="33247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4794" y="2039553"/>
            <a:ext cx="2336215" cy="331247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3097" y="2625733"/>
            <a:ext cx="2316623" cy="327787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540" y="2950859"/>
            <a:ext cx="5470532" cy="84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71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Наше предложение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</a:rPr>
              <a:t>Автоматизация </a:t>
            </a:r>
            <a:r>
              <a:rPr lang="ru-RU" dirty="0">
                <a:solidFill>
                  <a:schemeClr val="tx1"/>
                </a:solidFill>
              </a:rPr>
              <a:t>всех этапов </a:t>
            </a:r>
            <a:r>
              <a:rPr lang="ru-RU" dirty="0" smtClean="0">
                <a:solidFill>
                  <a:schemeClr val="tx1"/>
                </a:solidFill>
              </a:rPr>
              <a:t>процесса разработки проектов по автоматизации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</a:rPr>
              <a:t>Приложения </a:t>
            </a:r>
            <a:r>
              <a:rPr lang="ru-RU" dirty="0">
                <a:solidFill>
                  <a:schemeClr val="tx1"/>
                </a:solidFill>
              </a:rPr>
              <a:t>настраиваемые под любого заказчика без программирования 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Уровень знаний инженеров необходимый для настройки приложений: «Базовый курс </a:t>
            </a:r>
            <a:r>
              <a:rPr lang="en-US" dirty="0">
                <a:solidFill>
                  <a:schemeClr val="tx1"/>
                </a:solidFill>
              </a:rPr>
              <a:t>E3.Series</a:t>
            </a:r>
            <a:r>
              <a:rPr lang="ru-RU" dirty="0">
                <a:solidFill>
                  <a:schemeClr val="tx1"/>
                </a:solidFill>
              </a:rPr>
              <a:t>» </a:t>
            </a: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</a:rPr>
              <a:t>Справочные материалы, </a:t>
            </a:r>
            <a:r>
              <a:rPr lang="ru-RU" dirty="0">
                <a:solidFill>
                  <a:schemeClr val="tx1"/>
                </a:solidFill>
              </a:rPr>
              <a:t>тех. поддержка Компании ПОИНТ</a:t>
            </a: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</a:rPr>
              <a:t>Постоянное развитие для </a:t>
            </a:r>
            <a:r>
              <a:rPr lang="ru-RU" dirty="0">
                <a:solidFill>
                  <a:schemeClr val="tx1"/>
                </a:solidFill>
              </a:rPr>
              <a:t>наших клиентов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 16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199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533400" y="2700867"/>
            <a:ext cx="5647268" cy="2091266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r>
              <a:rPr lang="ru-RU" b="1" dirty="0" smtClean="0"/>
              <a:t>АО «ПОИНТ»</a:t>
            </a:r>
            <a:endParaRPr lang="ru-RU" b="1" dirty="0"/>
          </a:p>
          <a:p>
            <a:r>
              <a:rPr lang="ru-RU" dirty="0" smtClean="0"/>
              <a:t>+7 (495) 781-54-81</a:t>
            </a:r>
          </a:p>
          <a:p>
            <a:r>
              <a:rPr lang="en-US" dirty="0" smtClean="0">
                <a:hlinkClick r:id="rId3"/>
              </a:rPr>
              <a:t>e3@pointcad.ru</a:t>
            </a:r>
            <a:r>
              <a:rPr lang="en-US" dirty="0" smtClean="0"/>
              <a:t> 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Спасибо за внимание</a:t>
            </a:r>
            <a:r>
              <a:rPr lang="ru-RU" dirty="0" smtClean="0"/>
              <a:t>!</a:t>
            </a: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 17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458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2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5601</TotalTime>
  <Words>604</Words>
  <Application>Microsoft Office PowerPoint</Application>
  <PresentationFormat>Широкоэкранный</PresentationFormat>
  <Paragraphs>164</Paragraphs>
  <Slides>18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Wingdings</vt:lpstr>
      <vt:lpstr>Тема Office</vt:lpstr>
      <vt:lpstr>Проектирование систем промышленной автоматизации E3.Instrumentation</vt:lpstr>
      <vt:lpstr>E3.Instrumentation</vt:lpstr>
      <vt:lpstr>Презентация PowerPoint</vt:lpstr>
      <vt:lpstr>P&amp;ID/ФСА. Варианты работы</vt:lpstr>
      <vt:lpstr>E3.Instrumentation. «DWG+». Возможности</vt:lpstr>
      <vt:lpstr>E3.Instrumentation. «DWG+». Возможности</vt:lpstr>
      <vt:lpstr>E3.Instrumentation. «МТС+». Возможности</vt:lpstr>
      <vt:lpstr>СВП, СТП</vt:lpstr>
      <vt:lpstr>СВП, СТП</vt:lpstr>
      <vt:lpstr>План трасс / План расположения</vt:lpstr>
      <vt:lpstr>Способ прокладки кабелей</vt:lpstr>
      <vt:lpstr>Работа c потоками</vt:lpstr>
      <vt:lpstr>Работа с разрезами траншей</vt:lpstr>
      <vt:lpstr>Работа с разрезами эстакад</vt:lpstr>
      <vt:lpstr>ПЛАНЫ НА 2016  </vt:lpstr>
      <vt:lpstr>Наше предложение</vt:lpstr>
      <vt:lpstr>Спасибо за внимание!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Nikolaev, Valentin</dc:creator>
  <cp:lastModifiedBy>Денис Семенов</cp:lastModifiedBy>
  <cp:revision>141</cp:revision>
  <dcterms:created xsi:type="dcterms:W3CDTF">2015-03-04T14:07:52Z</dcterms:created>
  <dcterms:modified xsi:type="dcterms:W3CDTF">2016-07-12T10:44:46Z</dcterms:modified>
</cp:coreProperties>
</file>